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17" r:id="rId2"/>
    <p:sldId id="318" r:id="rId3"/>
    <p:sldId id="322" r:id="rId4"/>
    <p:sldId id="319" r:id="rId5"/>
    <p:sldId id="320" r:id="rId6"/>
    <p:sldId id="321" r:id="rId7"/>
    <p:sldId id="323" r:id="rId8"/>
    <p:sldId id="324" r:id="rId9"/>
    <p:sldId id="325" r:id="rId10"/>
    <p:sldId id="32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3D81"/>
    <a:srgbClr val="FFFFFF"/>
    <a:srgbClr val="DCC5ED"/>
    <a:srgbClr val="FA35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17" autoAdjust="0"/>
    <p:restoredTop sz="93690" autoAdjust="0"/>
  </p:normalViewPr>
  <p:slideViewPr>
    <p:cSldViewPr snapToGrid="0">
      <p:cViewPr varScale="1">
        <p:scale>
          <a:sx n="101" d="100"/>
          <a:sy n="101" d="100"/>
        </p:scale>
        <p:origin x="132" y="102"/>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EA0183-0F8F-4E36-8EE5-3B42B9172407}" type="datetimeFigureOut">
              <a:rPr lang="en-GB" smtClean="0"/>
              <a:t>14/07/2025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67C061-BDD8-435D-9C55-63AD3EEF5495}" type="slidenum">
              <a:rPr lang="en-GB" smtClean="0"/>
              <a:t>‹#›</a:t>
            </a:fld>
            <a:endParaRPr lang="en-GB"/>
          </a:p>
        </p:txBody>
      </p:sp>
    </p:spTree>
    <p:extLst>
      <p:ext uri="{BB962C8B-B14F-4D97-AF65-F5344CB8AC3E}">
        <p14:creationId xmlns:p14="http://schemas.microsoft.com/office/powerpoint/2010/main" val="1066476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233B045-8742-440D-AAE3-AF245EA0B7DA}" type="datetimeFigureOut">
              <a:rPr lang="en-GB" smtClean="0"/>
              <a:t>14/07/2025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D4DCD8-1B0B-4332-8EF2-D9E26DBD9BF1}" type="slidenum">
              <a:rPr lang="en-GB" smtClean="0"/>
              <a:t>‹#›</a:t>
            </a:fld>
            <a:endParaRPr lang="en-GB"/>
          </a:p>
        </p:txBody>
      </p:sp>
      <p:sp>
        <p:nvSpPr>
          <p:cNvPr id="7" name="Rectangle 6"/>
          <p:cNvSpPr/>
          <p:nvPr userDrawn="1"/>
        </p:nvSpPr>
        <p:spPr>
          <a:xfrm>
            <a:off x="0" y="5552303"/>
            <a:ext cx="12192000" cy="1305697"/>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2" descr="The Nottingham Emmanuel School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1055" y="5349875"/>
            <a:ext cx="7791450" cy="14763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ome - Archway Learning Trust"/>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709188" y="214184"/>
            <a:ext cx="1367481" cy="1367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48192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233B045-8742-440D-AAE3-AF245EA0B7DA}" type="datetimeFigureOut">
              <a:rPr lang="en-GB" smtClean="0"/>
              <a:t>14/07/2025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D4DCD8-1B0B-4332-8EF2-D9E26DBD9BF1}" type="slidenum">
              <a:rPr lang="en-GB" smtClean="0"/>
              <a:t>‹#›</a:t>
            </a:fld>
            <a:endParaRPr lang="en-GB"/>
          </a:p>
        </p:txBody>
      </p:sp>
    </p:spTree>
    <p:extLst>
      <p:ext uri="{BB962C8B-B14F-4D97-AF65-F5344CB8AC3E}">
        <p14:creationId xmlns:p14="http://schemas.microsoft.com/office/powerpoint/2010/main" val="74089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233B045-8742-440D-AAE3-AF245EA0B7DA}" type="datetimeFigureOut">
              <a:rPr lang="en-GB" smtClean="0"/>
              <a:t>14/07/2025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D4DCD8-1B0B-4332-8EF2-D9E26DBD9BF1}" type="slidenum">
              <a:rPr lang="en-GB" smtClean="0"/>
              <a:t>‹#›</a:t>
            </a:fld>
            <a:endParaRPr lang="en-GB"/>
          </a:p>
        </p:txBody>
      </p:sp>
    </p:spTree>
    <p:extLst>
      <p:ext uri="{BB962C8B-B14F-4D97-AF65-F5344CB8AC3E}">
        <p14:creationId xmlns:p14="http://schemas.microsoft.com/office/powerpoint/2010/main" val="2823871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233B045-8742-440D-AAE3-AF245EA0B7DA}" type="datetimeFigureOut">
              <a:rPr lang="en-GB" smtClean="0"/>
              <a:t>14/07/2025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D4DCD8-1B0B-4332-8EF2-D9E26DBD9BF1}" type="slidenum">
              <a:rPr lang="en-GB" smtClean="0"/>
              <a:t>‹#›</a:t>
            </a:fld>
            <a:endParaRPr lang="en-GB"/>
          </a:p>
        </p:txBody>
      </p:sp>
      <p:sp>
        <p:nvSpPr>
          <p:cNvPr id="7" name="Rectangle 6"/>
          <p:cNvSpPr/>
          <p:nvPr userDrawn="1"/>
        </p:nvSpPr>
        <p:spPr>
          <a:xfrm>
            <a:off x="0" y="6277232"/>
            <a:ext cx="12192000" cy="580768"/>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52" name="Picture 4" descr="The Nottingham Emmanuel School - Homepag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725" y="5091241"/>
            <a:ext cx="7791450" cy="1476375"/>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ome - Archway Learning Trust"/>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9409" y="4942959"/>
            <a:ext cx="1276866" cy="127686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p:cNvSpPr txBox="1"/>
          <p:nvPr userDrawn="1"/>
        </p:nvSpPr>
        <p:spPr>
          <a:xfrm>
            <a:off x="2143841" y="6367561"/>
            <a:ext cx="8486490" cy="400110"/>
          </a:xfrm>
          <a:prstGeom prst="rect">
            <a:avLst/>
          </a:prstGeom>
          <a:noFill/>
        </p:spPr>
        <p:txBody>
          <a:bodyPr wrap="none" rtlCol="0">
            <a:spAutoFit/>
          </a:bodyPr>
          <a:lstStyle/>
          <a:p>
            <a:r>
              <a:rPr lang="en-GB" sz="2000" b="1" dirty="0">
                <a:solidFill>
                  <a:schemeClr val="bg1"/>
                </a:solidFill>
              </a:rPr>
              <a:t>‘I am able to do all things through Christ who strengthens me’ Philippians</a:t>
            </a:r>
            <a:r>
              <a:rPr lang="en-GB" sz="2000" b="1" baseline="0" dirty="0">
                <a:solidFill>
                  <a:schemeClr val="bg1"/>
                </a:solidFill>
              </a:rPr>
              <a:t> 4:13</a:t>
            </a:r>
            <a:endParaRPr lang="en-GB" sz="2000" b="1" dirty="0">
              <a:solidFill>
                <a:schemeClr val="bg1"/>
              </a:solidFill>
            </a:endParaRPr>
          </a:p>
        </p:txBody>
      </p:sp>
    </p:spTree>
    <p:extLst>
      <p:ext uri="{BB962C8B-B14F-4D97-AF65-F5344CB8AC3E}">
        <p14:creationId xmlns:p14="http://schemas.microsoft.com/office/powerpoint/2010/main" val="1545572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233B045-8742-440D-AAE3-AF245EA0B7DA}" type="datetimeFigureOut">
              <a:rPr lang="en-GB" smtClean="0"/>
              <a:t>14/07/2025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6D4DCD8-1B0B-4332-8EF2-D9E26DBD9BF1}" type="slidenum">
              <a:rPr lang="en-GB" smtClean="0"/>
              <a:t>‹#›</a:t>
            </a:fld>
            <a:endParaRPr lang="en-GB"/>
          </a:p>
        </p:txBody>
      </p:sp>
      <p:sp>
        <p:nvSpPr>
          <p:cNvPr id="7" name="Rectangle 6"/>
          <p:cNvSpPr/>
          <p:nvPr userDrawn="1"/>
        </p:nvSpPr>
        <p:spPr>
          <a:xfrm>
            <a:off x="0" y="6277232"/>
            <a:ext cx="12192000" cy="580768"/>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4" descr="The Nottingham Emmanuel School - Homepag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725" y="5091241"/>
            <a:ext cx="7791450" cy="147637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Home - Archway Learning Trust"/>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829409" y="4942959"/>
            <a:ext cx="1276866" cy="127686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userDrawn="1"/>
        </p:nvSpPr>
        <p:spPr>
          <a:xfrm>
            <a:off x="2143841" y="6367561"/>
            <a:ext cx="8486490" cy="400110"/>
          </a:xfrm>
          <a:prstGeom prst="rect">
            <a:avLst/>
          </a:prstGeom>
          <a:noFill/>
        </p:spPr>
        <p:txBody>
          <a:bodyPr wrap="none" rtlCol="0">
            <a:spAutoFit/>
          </a:bodyPr>
          <a:lstStyle/>
          <a:p>
            <a:r>
              <a:rPr lang="en-GB" sz="2000" b="1" dirty="0">
                <a:solidFill>
                  <a:schemeClr val="bg1"/>
                </a:solidFill>
              </a:rPr>
              <a:t>‘I am able to do all things through Christ who strengthens me’ Philippians</a:t>
            </a:r>
            <a:r>
              <a:rPr lang="en-GB" sz="2000" b="1" baseline="0" dirty="0">
                <a:solidFill>
                  <a:schemeClr val="bg1"/>
                </a:solidFill>
              </a:rPr>
              <a:t> 4:13</a:t>
            </a:r>
            <a:endParaRPr lang="en-GB" sz="2000" b="1" dirty="0">
              <a:solidFill>
                <a:schemeClr val="bg1"/>
              </a:solidFill>
            </a:endParaRPr>
          </a:p>
        </p:txBody>
      </p:sp>
    </p:spTree>
    <p:extLst>
      <p:ext uri="{BB962C8B-B14F-4D97-AF65-F5344CB8AC3E}">
        <p14:creationId xmlns:p14="http://schemas.microsoft.com/office/powerpoint/2010/main" val="2116181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233B045-8742-440D-AAE3-AF245EA0B7DA}" type="datetimeFigureOut">
              <a:rPr lang="en-GB" smtClean="0"/>
              <a:t>14/07/2025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D4DCD8-1B0B-4332-8EF2-D9E26DBD9BF1}" type="slidenum">
              <a:rPr lang="en-GB" smtClean="0"/>
              <a:t>‹#›</a:t>
            </a:fld>
            <a:endParaRPr lang="en-GB"/>
          </a:p>
        </p:txBody>
      </p:sp>
      <p:sp>
        <p:nvSpPr>
          <p:cNvPr id="8" name="Date Placeholder 3"/>
          <p:cNvSpPr txBox="1">
            <a:spLocks/>
          </p:cNvSpPr>
          <p:nvPr userDrawn="1"/>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33B045-8742-440D-AAE3-AF245EA0B7DA}" type="datetimeFigureOut">
              <a:rPr lang="en-GB" smtClean="0"/>
              <a:pPr/>
              <a:t>14/07/2025</a:t>
            </a:fld>
            <a:endParaRPr lang="en-GB"/>
          </a:p>
        </p:txBody>
      </p:sp>
      <p:sp>
        <p:nvSpPr>
          <p:cNvPr id="9" name="Slide Number Placeholder 5"/>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6D4DCD8-1B0B-4332-8EF2-D9E26DBD9BF1}" type="slidenum">
              <a:rPr lang="en-GB" smtClean="0"/>
              <a:pPr/>
              <a:t>‹#›</a:t>
            </a:fld>
            <a:endParaRPr lang="en-GB"/>
          </a:p>
        </p:txBody>
      </p:sp>
      <p:sp>
        <p:nvSpPr>
          <p:cNvPr id="10" name="Rectangle 9"/>
          <p:cNvSpPr/>
          <p:nvPr userDrawn="1"/>
        </p:nvSpPr>
        <p:spPr>
          <a:xfrm>
            <a:off x="0" y="6277232"/>
            <a:ext cx="12192000" cy="580768"/>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4" descr="The Nottingham Emmanuel School - Homepag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725" y="5091241"/>
            <a:ext cx="7791450" cy="14763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userDrawn="1"/>
        </p:nvSpPr>
        <p:spPr>
          <a:xfrm>
            <a:off x="2143841" y="6367561"/>
            <a:ext cx="8486490" cy="400110"/>
          </a:xfrm>
          <a:prstGeom prst="rect">
            <a:avLst/>
          </a:prstGeom>
          <a:noFill/>
        </p:spPr>
        <p:txBody>
          <a:bodyPr wrap="none" rtlCol="0">
            <a:spAutoFit/>
          </a:bodyPr>
          <a:lstStyle/>
          <a:p>
            <a:r>
              <a:rPr lang="en-GB" sz="2000" b="1" dirty="0">
                <a:solidFill>
                  <a:schemeClr val="bg1"/>
                </a:solidFill>
              </a:rPr>
              <a:t>‘I am able to do all things through Christ who strengthens me’ Philippians</a:t>
            </a:r>
            <a:r>
              <a:rPr lang="en-GB" sz="2000" b="1" baseline="0" dirty="0">
                <a:solidFill>
                  <a:schemeClr val="bg1"/>
                </a:solidFill>
              </a:rPr>
              <a:t> 4:13</a:t>
            </a:r>
            <a:endParaRPr lang="en-GB" sz="2000" b="1" dirty="0">
              <a:solidFill>
                <a:schemeClr val="bg1"/>
              </a:solidFill>
            </a:endParaRPr>
          </a:p>
        </p:txBody>
      </p:sp>
    </p:spTree>
    <p:extLst>
      <p:ext uri="{BB962C8B-B14F-4D97-AF65-F5344CB8AC3E}">
        <p14:creationId xmlns:p14="http://schemas.microsoft.com/office/powerpoint/2010/main" val="3378011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233B045-8742-440D-AAE3-AF245EA0B7DA}" type="datetimeFigureOut">
              <a:rPr lang="en-GB" smtClean="0"/>
              <a:t>14/07/2025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6D4DCD8-1B0B-4332-8EF2-D9E26DBD9BF1}" type="slidenum">
              <a:rPr lang="en-GB" smtClean="0"/>
              <a:t>‹#›</a:t>
            </a:fld>
            <a:endParaRPr lang="en-GB"/>
          </a:p>
        </p:txBody>
      </p:sp>
    </p:spTree>
    <p:extLst>
      <p:ext uri="{BB962C8B-B14F-4D97-AF65-F5344CB8AC3E}">
        <p14:creationId xmlns:p14="http://schemas.microsoft.com/office/powerpoint/2010/main" val="370207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233B045-8742-440D-AAE3-AF245EA0B7DA}" type="datetimeFigureOut">
              <a:rPr lang="en-GB" smtClean="0"/>
              <a:t>14/07/2025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6D4DCD8-1B0B-4332-8EF2-D9E26DBD9BF1}" type="slidenum">
              <a:rPr lang="en-GB" smtClean="0"/>
              <a:t>‹#›</a:t>
            </a:fld>
            <a:endParaRPr lang="en-GB"/>
          </a:p>
        </p:txBody>
      </p:sp>
    </p:spTree>
    <p:extLst>
      <p:ext uri="{BB962C8B-B14F-4D97-AF65-F5344CB8AC3E}">
        <p14:creationId xmlns:p14="http://schemas.microsoft.com/office/powerpoint/2010/main" val="1522471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33B045-8742-440D-AAE3-AF245EA0B7DA}" type="datetimeFigureOut">
              <a:rPr lang="en-GB" smtClean="0"/>
              <a:t>14/07/2025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6D4DCD8-1B0B-4332-8EF2-D9E26DBD9BF1}" type="slidenum">
              <a:rPr lang="en-GB" smtClean="0"/>
              <a:t>‹#›</a:t>
            </a:fld>
            <a:endParaRPr lang="en-GB"/>
          </a:p>
        </p:txBody>
      </p:sp>
      <p:sp>
        <p:nvSpPr>
          <p:cNvPr id="5" name="Date Placeholder 3"/>
          <p:cNvSpPr txBox="1">
            <a:spLocks/>
          </p:cNvSpPr>
          <p:nvPr userDrawn="1"/>
        </p:nvSpPr>
        <p:spPr>
          <a:xfrm>
            <a:off x="838200" y="6356350"/>
            <a:ext cx="2743200"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233B045-8742-440D-AAE3-AF245EA0B7DA}" type="datetimeFigureOut">
              <a:rPr lang="en-GB" smtClean="0"/>
              <a:pPr/>
              <a:t>14/07/2025</a:t>
            </a:fld>
            <a:endParaRPr lang="en-GB"/>
          </a:p>
        </p:txBody>
      </p:sp>
      <p:sp>
        <p:nvSpPr>
          <p:cNvPr id="6" name="Slide Number Placeholder 5"/>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6D4DCD8-1B0B-4332-8EF2-D9E26DBD9BF1}" type="slidenum">
              <a:rPr lang="en-GB" smtClean="0"/>
              <a:pPr/>
              <a:t>‹#›</a:t>
            </a:fld>
            <a:endParaRPr lang="en-GB"/>
          </a:p>
        </p:txBody>
      </p:sp>
      <p:sp>
        <p:nvSpPr>
          <p:cNvPr id="7" name="Rectangle 6"/>
          <p:cNvSpPr/>
          <p:nvPr userDrawn="1"/>
        </p:nvSpPr>
        <p:spPr>
          <a:xfrm>
            <a:off x="0" y="6277232"/>
            <a:ext cx="12192000" cy="580768"/>
          </a:xfrm>
          <a:prstGeom prst="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4" descr="The Nottingham Emmanuel School - Homepag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5725" y="5091241"/>
            <a:ext cx="7791450" cy="147637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userDrawn="1"/>
        </p:nvSpPr>
        <p:spPr>
          <a:xfrm>
            <a:off x="2143841" y="6367561"/>
            <a:ext cx="8486490" cy="400110"/>
          </a:xfrm>
          <a:prstGeom prst="rect">
            <a:avLst/>
          </a:prstGeom>
          <a:noFill/>
        </p:spPr>
        <p:txBody>
          <a:bodyPr wrap="none" rtlCol="0">
            <a:spAutoFit/>
          </a:bodyPr>
          <a:lstStyle/>
          <a:p>
            <a:r>
              <a:rPr lang="en-GB" sz="2000" b="1" dirty="0">
                <a:solidFill>
                  <a:schemeClr val="bg1"/>
                </a:solidFill>
              </a:rPr>
              <a:t>‘I am able to do all things through Christ who strengthens me’ Philippians</a:t>
            </a:r>
            <a:r>
              <a:rPr lang="en-GB" sz="2000" b="1" baseline="0" dirty="0">
                <a:solidFill>
                  <a:schemeClr val="bg1"/>
                </a:solidFill>
              </a:rPr>
              <a:t> 4:13</a:t>
            </a:r>
            <a:endParaRPr lang="en-GB" sz="2000" b="1" dirty="0">
              <a:solidFill>
                <a:schemeClr val="bg1"/>
              </a:solidFill>
            </a:endParaRPr>
          </a:p>
        </p:txBody>
      </p:sp>
    </p:spTree>
    <p:extLst>
      <p:ext uri="{BB962C8B-B14F-4D97-AF65-F5344CB8AC3E}">
        <p14:creationId xmlns:p14="http://schemas.microsoft.com/office/powerpoint/2010/main" val="1253338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233B045-8742-440D-AAE3-AF245EA0B7DA}" type="datetimeFigureOut">
              <a:rPr lang="en-GB" smtClean="0"/>
              <a:t>14/07/2025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D4DCD8-1B0B-4332-8EF2-D9E26DBD9BF1}" type="slidenum">
              <a:rPr lang="en-GB" smtClean="0"/>
              <a:t>‹#›</a:t>
            </a:fld>
            <a:endParaRPr lang="en-GB"/>
          </a:p>
        </p:txBody>
      </p:sp>
    </p:spTree>
    <p:extLst>
      <p:ext uri="{BB962C8B-B14F-4D97-AF65-F5344CB8AC3E}">
        <p14:creationId xmlns:p14="http://schemas.microsoft.com/office/powerpoint/2010/main" val="3743971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233B045-8742-440D-AAE3-AF245EA0B7DA}" type="datetimeFigureOut">
              <a:rPr lang="en-GB" smtClean="0"/>
              <a:t>14/07/2025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6D4DCD8-1B0B-4332-8EF2-D9E26DBD9BF1}" type="slidenum">
              <a:rPr lang="en-GB" smtClean="0"/>
              <a:t>‹#›</a:t>
            </a:fld>
            <a:endParaRPr lang="en-GB"/>
          </a:p>
        </p:txBody>
      </p:sp>
    </p:spTree>
    <p:extLst>
      <p:ext uri="{BB962C8B-B14F-4D97-AF65-F5344CB8AC3E}">
        <p14:creationId xmlns:p14="http://schemas.microsoft.com/office/powerpoint/2010/main" val="2115789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33B045-8742-440D-AAE3-AF245EA0B7DA}" type="datetimeFigureOut">
              <a:rPr lang="en-GB" smtClean="0"/>
              <a:t>14/07/2025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D4DCD8-1B0B-4332-8EF2-D9E26DBD9BF1}" type="slidenum">
              <a:rPr lang="en-GB" smtClean="0"/>
              <a:t>‹#›</a:t>
            </a:fld>
            <a:endParaRPr lang="en-GB"/>
          </a:p>
        </p:txBody>
      </p:sp>
    </p:spTree>
    <p:extLst>
      <p:ext uri="{BB962C8B-B14F-4D97-AF65-F5344CB8AC3E}">
        <p14:creationId xmlns:p14="http://schemas.microsoft.com/office/powerpoint/2010/main" val="1869700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microsoft.com/office/2007/relationships/hdphoto" Target="../media/hdphoto8.wdp"/><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microsoft.com/office/2007/relationships/hdphoto" Target="../media/hdphoto2.wdp"/><Relationship Id="rId7" Type="http://schemas.microsoft.com/office/2007/relationships/hdphoto" Target="../media/hdphoto4.wdp"/><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9.png"/><Relationship Id="rId11" Type="http://schemas.microsoft.com/office/2007/relationships/hdphoto" Target="../media/hdphoto6.wdp"/><Relationship Id="rId5" Type="http://schemas.microsoft.com/office/2007/relationships/hdphoto" Target="../media/hdphoto3.wdp"/><Relationship Id="rId10" Type="http://schemas.openxmlformats.org/officeDocument/2006/relationships/image" Target="../media/image11.png"/><Relationship Id="rId4" Type="http://schemas.openxmlformats.org/officeDocument/2006/relationships/image" Target="../media/image8.png"/><Relationship Id="rId9" Type="http://schemas.microsoft.com/office/2007/relationships/hdphoto" Target="../media/hdphoto5.wdp"/></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7.wdp"/><Relationship Id="rId2" Type="http://schemas.openxmlformats.org/officeDocument/2006/relationships/image" Target="../media/image2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9E5BD-0E3C-9117-852A-65F82C71FA36}"/>
              </a:ext>
            </a:extLst>
          </p:cNvPr>
          <p:cNvSpPr>
            <a:spLocks noGrp="1"/>
          </p:cNvSpPr>
          <p:nvPr>
            <p:ph type="title"/>
          </p:nvPr>
        </p:nvSpPr>
        <p:spPr>
          <a:xfrm>
            <a:off x="838200" y="2103437"/>
            <a:ext cx="10515600" cy="1325563"/>
          </a:xfrm>
        </p:spPr>
        <p:txBody>
          <a:bodyPr/>
          <a:lstStyle/>
          <a:p>
            <a:pPr algn="ctr"/>
            <a:r>
              <a:rPr lang="en-GB" b="1" dirty="0">
                <a:solidFill>
                  <a:schemeClr val="tx1">
                    <a:lumMod val="65000"/>
                    <a:lumOff val="35000"/>
                  </a:schemeClr>
                </a:solidFill>
              </a:rPr>
              <a:t>16-19 Bursary Fund Guidance</a:t>
            </a:r>
          </a:p>
        </p:txBody>
      </p:sp>
      <p:sp>
        <p:nvSpPr>
          <p:cNvPr id="3" name="Content Placeholder 2">
            <a:extLst>
              <a:ext uri="{FF2B5EF4-FFF2-40B4-BE49-F238E27FC236}">
                <a16:creationId xmlns:a16="http://schemas.microsoft.com/office/drawing/2014/main" id="{543D5875-EA80-749F-B356-8F6E7E22207D}"/>
              </a:ext>
            </a:extLst>
          </p:cNvPr>
          <p:cNvSpPr>
            <a:spLocks noGrp="1"/>
          </p:cNvSpPr>
          <p:nvPr>
            <p:ph idx="1"/>
          </p:nvPr>
        </p:nvSpPr>
        <p:spPr>
          <a:xfrm>
            <a:off x="1769479" y="3202781"/>
            <a:ext cx="8653041" cy="452437"/>
          </a:xfrm>
        </p:spPr>
        <p:txBody>
          <a:bodyPr>
            <a:normAutofit lnSpcReduction="10000"/>
          </a:bodyPr>
          <a:lstStyle/>
          <a:p>
            <a:pPr marL="0" indent="0" algn="ctr">
              <a:buNone/>
            </a:pPr>
            <a:r>
              <a:rPr lang="en-GB" dirty="0"/>
              <a:t>2025 - 2026</a:t>
            </a:r>
          </a:p>
        </p:txBody>
      </p:sp>
    </p:spTree>
    <p:extLst>
      <p:ext uri="{BB962C8B-B14F-4D97-AF65-F5344CB8AC3E}">
        <p14:creationId xmlns:p14="http://schemas.microsoft.com/office/powerpoint/2010/main" val="402916096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urple and purple text on a rectangle&#10;&#10;AI-generated content may be incorrect.">
            <a:extLst>
              <a:ext uri="{FF2B5EF4-FFF2-40B4-BE49-F238E27FC236}">
                <a16:creationId xmlns:a16="http://schemas.microsoft.com/office/drawing/2014/main" id="{8393F28F-909A-97CC-3498-5F0973DE86AA}"/>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10000" b="90000" l="1839" r="92504">
                        <a14:foregroundMark x1="12447" y1="74300" x2="45686" y2="76700"/>
                        <a14:foregroundMark x1="45686" y1="76700" x2="96464" y2="76300"/>
                        <a14:foregroundMark x1="96464" y1="76300" x2="93211" y2="45100"/>
                        <a14:foregroundMark x1="93211" y1="45100" x2="76238" y2="31000"/>
                        <a14:foregroundMark x1="76238" y1="31000" x2="32107" y2="24500"/>
                        <a14:foregroundMark x1="32107" y1="24500" x2="3678" y2="29900"/>
                        <a14:foregroundMark x1="3678" y1="29900" x2="1839" y2="45400"/>
                        <a14:foregroundMark x1="1839" y1="45400" x2="17539" y2="76000"/>
                        <a14:foregroundMark x1="12447" y1="74300" x2="74399" y2="77800"/>
                        <a14:foregroundMark x1="74399" y1="77800" x2="93494" y2="69100"/>
                        <a14:foregroundMark x1="93494" y1="69100" x2="92504" y2="45700"/>
                        <a14:foregroundMark x1="92504" y1="45700" x2="58840" y2="24900"/>
                        <a14:foregroundMark x1="58840" y1="24900" x2="13154" y2="33700"/>
                        <a14:foregroundMark x1="13154" y1="33700" x2="5092" y2="58000"/>
                        <a14:foregroundMark x1="5092" y1="58000" x2="16407" y2="74900"/>
                        <a14:foregroundMark x1="16407" y1="74900" x2="20651" y2="76600"/>
                        <a14:foregroundMark x1="21075" y1="72900" x2="46676" y2="77200"/>
                        <a14:foregroundMark x1="46676" y1="77200" x2="54880" y2="62800"/>
                        <a14:foregroundMark x1="54880" y1="62800" x2="33239" y2="73500"/>
                        <a14:foregroundMark x1="33239" y1="73500" x2="63508" y2="79600"/>
                        <a14:foregroundMark x1="63508" y1="79600" x2="70580" y2="77400"/>
                        <a14:foregroundMark x1="18670" y1="63800" x2="41018" y2="67800"/>
                        <a14:foregroundMark x1="41018" y1="67800" x2="41726" y2="43700"/>
                        <a14:foregroundMark x1="41726" y1="43700" x2="19943" y2="60700"/>
                        <a14:foregroundMark x1="19943" y1="60700" x2="48515" y2="72100"/>
                        <a14:foregroundMark x1="48515" y1="72100" x2="70580" y2="72700"/>
                        <a14:foregroundMark x1="41867" y1="67100" x2="71287" y2="66400"/>
                        <a14:foregroundMark x1="71287" y1="66400" x2="86987" y2="55000"/>
                        <a14:foregroundMark x1="86987" y1="55000" x2="39887" y2="58000"/>
                        <a14:foregroundMark x1="39887" y1="58000" x2="61245" y2="77700"/>
                        <a14:foregroundMark x1="61245" y1="77700" x2="76096" y2="74100"/>
                        <a14:foregroundMark x1="8911" y1="63500" x2="41018" y2="62700"/>
                        <a14:foregroundMark x1="41018" y1="62700" x2="53465" y2="41500"/>
                        <a14:foregroundMark x1="53465" y1="41500" x2="20085" y2="41600"/>
                        <a14:foregroundMark x1="20085" y1="41600" x2="42150" y2="68000"/>
                        <a14:foregroundMark x1="42150" y1="68000" x2="59972" y2="70700"/>
                        <a14:foregroundMark x1="10042" y1="37900" x2="34512" y2="43800"/>
                        <a14:foregroundMark x1="34512" y1="43800" x2="51627" y2="31600"/>
                        <a14:foregroundMark x1="51627" y1="31600" x2="19519" y2="32700"/>
                        <a14:foregroundMark x1="19519" y1="32700" x2="31966" y2="49900"/>
                        <a14:foregroundMark x1="31966" y1="49900" x2="40311" y2="52400"/>
                        <a14:foregroundMark x1="50071" y1="61300" x2="84724" y2="50400"/>
                        <a14:foregroundMark x1="84724" y1="50400" x2="61952" y2="35700"/>
                        <a14:foregroundMark x1="61952" y1="35700" x2="57426" y2="51900"/>
                        <a14:foregroundMark x1="57426" y1="51900" x2="71711" y2="59300"/>
                        <a14:foregroundMark x1="69307" y1="62400" x2="79208" y2="61600"/>
                      </a14:backgroundRemoval>
                    </a14:imgEffect>
                  </a14:imgLayer>
                </a14:imgProps>
              </a:ext>
              <a:ext uri="{28A0092B-C50C-407E-A947-70E740481C1C}">
                <a14:useLocalDpi xmlns:a14="http://schemas.microsoft.com/office/drawing/2010/main" val="0"/>
              </a:ext>
            </a:extLst>
          </a:blip>
          <a:stretch>
            <a:fillRect/>
          </a:stretch>
        </p:blipFill>
        <p:spPr>
          <a:xfrm>
            <a:off x="4646962" y="1855787"/>
            <a:ext cx="2898075" cy="4099116"/>
          </a:xfrm>
          <a:prstGeom prst="rect">
            <a:avLst/>
          </a:prstGeom>
        </p:spPr>
      </p:pic>
      <p:sp>
        <p:nvSpPr>
          <p:cNvPr id="5" name="Title 1">
            <a:extLst>
              <a:ext uri="{FF2B5EF4-FFF2-40B4-BE49-F238E27FC236}">
                <a16:creationId xmlns:a16="http://schemas.microsoft.com/office/drawing/2014/main" id="{D448BBAE-5F55-1329-7DBB-157F558B7880}"/>
              </a:ext>
            </a:extLst>
          </p:cNvPr>
          <p:cNvSpPr>
            <a:spLocks noGrp="1"/>
          </p:cNvSpPr>
          <p:nvPr>
            <p:ph type="title"/>
          </p:nvPr>
        </p:nvSpPr>
        <p:spPr>
          <a:xfrm>
            <a:off x="838199" y="2103437"/>
            <a:ext cx="10515600" cy="1325563"/>
          </a:xfrm>
        </p:spPr>
        <p:txBody>
          <a:bodyPr/>
          <a:lstStyle/>
          <a:p>
            <a:pPr algn="ctr"/>
            <a:r>
              <a:rPr lang="en-GB" b="1" dirty="0">
                <a:solidFill>
                  <a:schemeClr val="tx1">
                    <a:lumMod val="65000"/>
                    <a:lumOff val="35000"/>
                  </a:schemeClr>
                </a:solidFill>
              </a:rPr>
              <a:t>End of Presentation</a:t>
            </a:r>
          </a:p>
        </p:txBody>
      </p:sp>
    </p:spTree>
    <p:extLst>
      <p:ext uri="{BB962C8B-B14F-4D97-AF65-F5344CB8AC3E}">
        <p14:creationId xmlns:p14="http://schemas.microsoft.com/office/powerpoint/2010/main" val="268081952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50036-C53D-1061-9264-C59ACC05E1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4CE4B8-C8A7-D787-8B6F-BF2377C4D62F}"/>
              </a:ext>
            </a:extLst>
          </p:cNvPr>
          <p:cNvSpPr>
            <a:spLocks noGrp="1"/>
          </p:cNvSpPr>
          <p:nvPr>
            <p:ph type="title"/>
          </p:nvPr>
        </p:nvSpPr>
        <p:spPr/>
        <p:txBody>
          <a:bodyPr/>
          <a:lstStyle/>
          <a:p>
            <a:pPr algn="ctr"/>
            <a:r>
              <a:rPr lang="en-GB" b="1" dirty="0">
                <a:solidFill>
                  <a:schemeClr val="tx1">
                    <a:lumMod val="65000"/>
                    <a:lumOff val="35000"/>
                  </a:schemeClr>
                </a:solidFill>
              </a:rPr>
              <a:t>What does my Bursary cover?</a:t>
            </a:r>
            <a:endParaRPr lang="en-GB" dirty="0"/>
          </a:p>
        </p:txBody>
      </p:sp>
      <p:sp>
        <p:nvSpPr>
          <p:cNvPr id="3" name="Content Placeholder 2">
            <a:extLst>
              <a:ext uri="{FF2B5EF4-FFF2-40B4-BE49-F238E27FC236}">
                <a16:creationId xmlns:a16="http://schemas.microsoft.com/office/drawing/2014/main" id="{F8E924E4-97FE-4BB3-4DEA-CA7AA1341FD1}"/>
              </a:ext>
            </a:extLst>
          </p:cNvPr>
          <p:cNvSpPr>
            <a:spLocks noGrp="1"/>
          </p:cNvSpPr>
          <p:nvPr>
            <p:ph idx="1"/>
          </p:nvPr>
        </p:nvSpPr>
        <p:spPr>
          <a:xfrm>
            <a:off x="3086648" y="3048652"/>
            <a:ext cx="2705956" cy="3114349"/>
          </a:xfrm>
        </p:spPr>
        <p:txBody>
          <a:bodyPr>
            <a:normAutofit fontScale="25000" lnSpcReduction="20000"/>
          </a:bodyPr>
          <a:lstStyle/>
          <a:p>
            <a:pPr marL="0" indent="0" algn="ctr">
              <a:buNone/>
            </a:pPr>
            <a:r>
              <a:rPr lang="en-GB" sz="8000" dirty="0"/>
              <a:t>IT Provisions</a:t>
            </a:r>
          </a:p>
          <a:p>
            <a:pPr marL="0" indent="0" algn="ctr">
              <a:buNone/>
            </a:pPr>
            <a:r>
              <a:rPr lang="en-GB" sz="5600" dirty="0">
                <a:solidFill>
                  <a:schemeClr val="tx1">
                    <a:lumMod val="65000"/>
                    <a:lumOff val="35000"/>
                  </a:schemeClr>
                </a:solidFill>
              </a:rPr>
              <a:t>Printer purchases </a:t>
            </a:r>
          </a:p>
          <a:p>
            <a:pPr marL="0" indent="0" algn="ctr">
              <a:buNone/>
            </a:pPr>
            <a:r>
              <a:rPr lang="en-GB" sz="5600" dirty="0">
                <a:solidFill>
                  <a:schemeClr val="tx1">
                    <a:lumMod val="65000"/>
                    <a:lumOff val="35000"/>
                  </a:schemeClr>
                </a:solidFill>
              </a:rPr>
              <a:t>Headphone purchases—£100.00 Maximum </a:t>
            </a:r>
          </a:p>
          <a:p>
            <a:pPr marL="0" indent="0" algn="ctr">
              <a:buNone/>
            </a:pPr>
            <a:r>
              <a:rPr lang="en-GB" sz="5600" dirty="0">
                <a:solidFill>
                  <a:schemeClr val="tx1">
                    <a:lumMod val="65000"/>
                    <a:lumOff val="35000"/>
                  </a:schemeClr>
                </a:solidFill>
              </a:rPr>
              <a:t>Laptop purchases—No gaming laptops accepted.</a:t>
            </a:r>
          </a:p>
          <a:p>
            <a:pPr marL="0" indent="0" algn="ctr">
              <a:buNone/>
            </a:pPr>
            <a:r>
              <a:rPr lang="en-GB" sz="5600" dirty="0">
                <a:solidFill>
                  <a:schemeClr val="tx1">
                    <a:lumMod val="65000"/>
                    <a:lumOff val="35000"/>
                  </a:schemeClr>
                </a:solidFill>
              </a:rPr>
              <a:t>Tablet purchases</a:t>
            </a:r>
          </a:p>
          <a:p>
            <a:pPr marL="0" indent="0" algn="ctr">
              <a:buNone/>
            </a:pPr>
            <a:r>
              <a:rPr lang="en-GB" sz="5600" dirty="0">
                <a:solidFill>
                  <a:schemeClr val="tx1">
                    <a:lumMod val="65000"/>
                    <a:lumOff val="35000"/>
                  </a:schemeClr>
                </a:solidFill>
              </a:rPr>
              <a:t>Camera purchases</a:t>
            </a:r>
          </a:p>
          <a:p>
            <a:pPr marL="0" indent="0" algn="ctr">
              <a:buNone/>
            </a:pPr>
            <a:r>
              <a:rPr lang="en-GB" sz="5600" dirty="0">
                <a:solidFill>
                  <a:schemeClr val="tx1">
                    <a:lumMod val="65000"/>
                    <a:lumOff val="35000"/>
                  </a:schemeClr>
                </a:solidFill>
              </a:rPr>
              <a:t>If you are having difficulty purchasing a technology item, please inform the Sixth Form office.</a:t>
            </a:r>
          </a:p>
          <a:p>
            <a:pPr marL="0" indent="0" algn="ctr">
              <a:buNone/>
            </a:pPr>
            <a:r>
              <a:rPr lang="en-GB" sz="5600" dirty="0">
                <a:solidFill>
                  <a:schemeClr val="tx1">
                    <a:lumMod val="65000"/>
                    <a:lumOff val="35000"/>
                  </a:schemeClr>
                </a:solidFill>
              </a:rPr>
              <a:t> </a:t>
            </a:r>
          </a:p>
          <a:p>
            <a:endParaRPr lang="en-GB" dirty="0"/>
          </a:p>
          <a:p>
            <a:endParaRPr lang="en-GB" dirty="0"/>
          </a:p>
        </p:txBody>
      </p:sp>
      <p:pic>
        <p:nvPicPr>
          <p:cNvPr id="15" name="Picture 14" descr="A purple bus with two front lights&#10;&#10;AI-generated content may be incorrect.">
            <a:extLst>
              <a:ext uri="{FF2B5EF4-FFF2-40B4-BE49-F238E27FC236}">
                <a16:creationId xmlns:a16="http://schemas.microsoft.com/office/drawing/2014/main" id="{1DA67A28-7E30-31E3-3F1A-15BE97E5E64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8066" y="1196850"/>
            <a:ext cx="1408194" cy="1991788"/>
          </a:xfrm>
          <a:prstGeom prst="rect">
            <a:avLst/>
          </a:prstGeom>
        </p:spPr>
      </p:pic>
      <p:pic>
        <p:nvPicPr>
          <p:cNvPr id="17" name="Picture 16" descr="A purple plate with a fork spoon and a plate&#10;&#10;AI-generated content may be incorrect.">
            <a:extLst>
              <a:ext uri="{FF2B5EF4-FFF2-40B4-BE49-F238E27FC236}">
                <a16:creationId xmlns:a16="http://schemas.microsoft.com/office/drawing/2014/main" id="{1731290A-EED1-6215-D095-E040775AAAB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15910" y="1270844"/>
            <a:ext cx="1408194" cy="1991788"/>
          </a:xfrm>
          <a:prstGeom prst="rect">
            <a:avLst/>
          </a:prstGeom>
        </p:spPr>
      </p:pic>
      <p:pic>
        <p:nvPicPr>
          <p:cNvPr id="19" name="Picture 18" descr="A pencil and ruler in a cup&#10;&#10;AI-generated content may be incorrect.">
            <a:extLst>
              <a:ext uri="{FF2B5EF4-FFF2-40B4-BE49-F238E27FC236}">
                <a16:creationId xmlns:a16="http://schemas.microsoft.com/office/drawing/2014/main" id="{EBBA4F98-C3F8-3235-7D8F-9824CE25BB1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78670" y="1196849"/>
            <a:ext cx="1408195" cy="1991789"/>
          </a:xfrm>
          <a:prstGeom prst="rect">
            <a:avLst/>
          </a:prstGeom>
        </p:spPr>
      </p:pic>
      <p:pic>
        <p:nvPicPr>
          <p:cNvPr id="21" name="Picture 20" descr="A purple computer with a black circle&#10;&#10;AI-generated content may be incorrect.">
            <a:extLst>
              <a:ext uri="{FF2B5EF4-FFF2-40B4-BE49-F238E27FC236}">
                <a16:creationId xmlns:a16="http://schemas.microsoft.com/office/drawing/2014/main" id="{C6A97D2B-8A97-B609-E401-2E0E819F7752}"/>
              </a:ext>
            </a:extLst>
          </p:cNvPr>
          <p:cNvPicPr>
            <a:picLocks noChangeAspect="1"/>
          </p:cNvPicPr>
          <p:nvPr/>
        </p:nvPicPr>
        <p:blipFill>
          <a:blip r:embed="rId5" cstate="print">
            <a:extLst>
              <a:ext uri="{BEBA8EAE-BF5A-486C-A8C5-ECC9F3942E4B}">
                <a14:imgProps xmlns:a14="http://schemas.microsoft.com/office/drawing/2010/main">
                  <a14:imgLayer r:embed="rId6">
                    <a14:imgEffect>
                      <a14:backgroundRemoval t="10000" b="90000" l="1556" r="89958">
                        <a14:foregroundMark x1="1556" y1="77400" x2="82461" y2="77900"/>
                        <a14:foregroundMark x1="82461" y1="77900" x2="95615" y2="48200"/>
                        <a14:foregroundMark x1="95615" y1="48200" x2="85290" y2="28700"/>
                        <a14:foregroundMark x1="85290" y1="28700" x2="38897" y2="22200"/>
                        <a14:foregroundMark x1="38897" y1="22200" x2="9901" y2="25900"/>
                        <a14:foregroundMark x1="9901" y1="25900" x2="1556" y2="79900"/>
                      </a14:backgroundRemoval>
                    </a14:imgEffect>
                  </a14:imgLayer>
                </a14:imgProps>
              </a:ext>
              <a:ext uri="{28A0092B-C50C-407E-A947-70E740481C1C}">
                <a14:useLocalDpi xmlns:a14="http://schemas.microsoft.com/office/drawing/2010/main" val="0"/>
              </a:ext>
            </a:extLst>
          </a:blip>
          <a:stretch>
            <a:fillRect/>
          </a:stretch>
        </p:blipFill>
        <p:spPr>
          <a:xfrm>
            <a:off x="3617908" y="1104479"/>
            <a:ext cx="1643436" cy="2324521"/>
          </a:xfrm>
          <a:prstGeom prst="rect">
            <a:avLst/>
          </a:prstGeom>
        </p:spPr>
      </p:pic>
      <p:sp>
        <p:nvSpPr>
          <p:cNvPr id="22" name="Content Placeholder 2">
            <a:extLst>
              <a:ext uri="{FF2B5EF4-FFF2-40B4-BE49-F238E27FC236}">
                <a16:creationId xmlns:a16="http://schemas.microsoft.com/office/drawing/2014/main" id="{44758264-DEAF-055A-E7A7-8E94FCB7461C}"/>
              </a:ext>
            </a:extLst>
          </p:cNvPr>
          <p:cNvSpPr txBox="1">
            <a:spLocks/>
          </p:cNvSpPr>
          <p:nvPr/>
        </p:nvSpPr>
        <p:spPr>
          <a:xfrm>
            <a:off x="99185" y="3038801"/>
            <a:ext cx="2705956" cy="25237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dirty="0"/>
              <a:t>Transport</a:t>
            </a:r>
          </a:p>
          <a:p>
            <a:pPr marL="0" indent="0" algn="ctr">
              <a:buNone/>
            </a:pPr>
            <a:r>
              <a:rPr lang="en-GB" sz="1400" dirty="0">
                <a:solidFill>
                  <a:schemeClr val="tx1">
                    <a:lumMod val="65000"/>
                    <a:lumOff val="35000"/>
                  </a:schemeClr>
                </a:solidFill>
              </a:rPr>
              <a:t>Academic or Yearly* bus passes can be purchased and                  receipts handed into the Sixth Form office for reimbursement.</a:t>
            </a:r>
          </a:p>
          <a:p>
            <a:pPr marL="0" indent="0" algn="ctr">
              <a:buNone/>
            </a:pPr>
            <a:r>
              <a:rPr lang="en-GB" sz="1400" dirty="0">
                <a:solidFill>
                  <a:schemeClr val="tx1">
                    <a:lumMod val="65000"/>
                    <a:lumOff val="35000"/>
                  </a:schemeClr>
                </a:solidFill>
              </a:rPr>
              <a:t>*Yearly bus passes- the bursary will only reimburse for the months you are in education at the Sixth Form. </a:t>
            </a:r>
          </a:p>
          <a:p>
            <a:endParaRPr lang="en-GB" dirty="0"/>
          </a:p>
          <a:p>
            <a:endParaRPr lang="en-GB" dirty="0"/>
          </a:p>
        </p:txBody>
      </p:sp>
      <p:sp>
        <p:nvSpPr>
          <p:cNvPr id="23" name="Content Placeholder 2">
            <a:extLst>
              <a:ext uri="{FF2B5EF4-FFF2-40B4-BE49-F238E27FC236}">
                <a16:creationId xmlns:a16="http://schemas.microsoft.com/office/drawing/2014/main" id="{D15D2A67-F0FE-A7F9-855D-A6D82EFE91B5}"/>
              </a:ext>
            </a:extLst>
          </p:cNvPr>
          <p:cNvSpPr txBox="1">
            <a:spLocks/>
          </p:cNvSpPr>
          <p:nvPr/>
        </p:nvSpPr>
        <p:spPr>
          <a:xfrm>
            <a:off x="8929790" y="3038801"/>
            <a:ext cx="2705956" cy="230472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dirty="0"/>
              <a:t>Resources &amp; Equipment</a:t>
            </a:r>
          </a:p>
          <a:p>
            <a:pPr marL="0" indent="0" algn="ctr">
              <a:buNone/>
            </a:pPr>
            <a:r>
              <a:rPr lang="en-GB" sz="1400" dirty="0">
                <a:solidFill>
                  <a:schemeClr val="tx1">
                    <a:lumMod val="65000"/>
                    <a:lumOff val="35000"/>
                  </a:schemeClr>
                </a:solidFill>
              </a:rPr>
              <a:t>Stationery (Pens, Pencils, Paper, notepads.</a:t>
            </a:r>
          </a:p>
          <a:p>
            <a:pPr marL="0" indent="0" algn="ctr">
              <a:buNone/>
            </a:pPr>
            <a:r>
              <a:rPr lang="en-GB" sz="1400" dirty="0">
                <a:solidFill>
                  <a:schemeClr val="tx1">
                    <a:lumMod val="65000"/>
                    <a:lumOff val="35000"/>
                  </a:schemeClr>
                </a:solidFill>
              </a:rPr>
              <a:t>Maths equipment, printer ink, flash cards.</a:t>
            </a:r>
          </a:p>
          <a:p>
            <a:pPr marL="0" indent="0" algn="ctr">
              <a:buNone/>
            </a:pPr>
            <a:r>
              <a:rPr lang="en-GB" sz="1400" dirty="0">
                <a:solidFill>
                  <a:schemeClr val="tx1">
                    <a:lumMod val="65000"/>
                    <a:lumOff val="35000"/>
                  </a:schemeClr>
                </a:solidFill>
              </a:rPr>
              <a:t>Desk organisers– such as files, folders, plastic wallets etc)</a:t>
            </a:r>
          </a:p>
          <a:p>
            <a:pPr marL="0" indent="0">
              <a:buNone/>
            </a:pPr>
            <a:endParaRPr lang="en-GB" dirty="0"/>
          </a:p>
          <a:p>
            <a:endParaRPr lang="en-GB" dirty="0"/>
          </a:p>
        </p:txBody>
      </p:sp>
      <p:sp>
        <p:nvSpPr>
          <p:cNvPr id="24" name="Content Placeholder 2">
            <a:extLst>
              <a:ext uri="{FF2B5EF4-FFF2-40B4-BE49-F238E27FC236}">
                <a16:creationId xmlns:a16="http://schemas.microsoft.com/office/drawing/2014/main" id="{46E201A0-13B4-E857-631B-930106AFC300}"/>
              </a:ext>
            </a:extLst>
          </p:cNvPr>
          <p:cNvSpPr txBox="1">
            <a:spLocks/>
          </p:cNvSpPr>
          <p:nvPr/>
        </p:nvSpPr>
        <p:spPr>
          <a:xfrm>
            <a:off x="5894994" y="3038801"/>
            <a:ext cx="2932844" cy="2952424"/>
          </a:xfrm>
          <a:prstGeom prst="rect">
            <a:avLst/>
          </a:prstGeom>
        </p:spPr>
        <p:txBody>
          <a:bodyPr vert="horz" lIns="91440" tIns="45720" rIns="91440" bIns="45720" rtlCol="0">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8000" dirty="0"/>
              <a:t>Meals</a:t>
            </a:r>
          </a:p>
          <a:p>
            <a:pPr marL="0" indent="0" algn="ctr">
              <a:buNone/>
            </a:pPr>
            <a:r>
              <a:rPr lang="en-GB" sz="5600" dirty="0">
                <a:solidFill>
                  <a:schemeClr val="tx1">
                    <a:lumMod val="65000"/>
                    <a:lumOff val="35000"/>
                  </a:schemeClr>
                </a:solidFill>
              </a:rPr>
              <a:t>Max spend £3.00 per day (includes: breakfast, break &amp; lunch)</a:t>
            </a:r>
          </a:p>
          <a:p>
            <a:pPr marL="0" indent="0" algn="ctr">
              <a:buNone/>
            </a:pPr>
            <a:r>
              <a:rPr lang="en-GB" sz="5600" dirty="0">
                <a:solidFill>
                  <a:schemeClr val="tx1">
                    <a:lumMod val="65000"/>
                    <a:lumOff val="35000"/>
                  </a:schemeClr>
                </a:solidFill>
              </a:rPr>
              <a:t>Food/refreshments can only be purchased from the Academy deli counters. We are unable to reimburse for meals purchased offsite.</a:t>
            </a:r>
          </a:p>
          <a:p>
            <a:pPr marL="0" indent="0" algn="ctr">
              <a:buNone/>
            </a:pPr>
            <a:r>
              <a:rPr lang="en-GB" sz="5600" dirty="0">
                <a:solidFill>
                  <a:schemeClr val="tx1">
                    <a:lumMod val="65000"/>
                    <a:lumOff val="35000"/>
                  </a:schemeClr>
                </a:solidFill>
              </a:rPr>
              <a:t>You will need to inform the office if you would like your meals reimbursing as this isn't automatically processed.</a:t>
            </a:r>
          </a:p>
          <a:p>
            <a:pPr marL="0" indent="0" algn="ctr">
              <a:buNone/>
            </a:pPr>
            <a:r>
              <a:rPr lang="en-GB" sz="5600" dirty="0">
                <a:solidFill>
                  <a:schemeClr val="tx1">
                    <a:lumMod val="65000"/>
                    <a:lumOff val="35000"/>
                  </a:schemeClr>
                </a:solidFill>
              </a:rPr>
              <a:t>Free school meals are also available ; this will mean you will not need to spend your bursary allocation.</a:t>
            </a:r>
          </a:p>
          <a:p>
            <a:pPr marL="0" indent="0" algn="ctr">
              <a:buNone/>
            </a:pPr>
            <a:r>
              <a:rPr lang="en-GB" sz="5600" dirty="0"/>
              <a:t> </a:t>
            </a:r>
          </a:p>
          <a:p>
            <a:endParaRPr lang="en-GB" dirty="0"/>
          </a:p>
        </p:txBody>
      </p:sp>
      <p:sp>
        <p:nvSpPr>
          <p:cNvPr id="25" name="AutoShape 2">
            <a:extLst>
              <a:ext uri="{FF2B5EF4-FFF2-40B4-BE49-F238E27FC236}">
                <a16:creationId xmlns:a16="http://schemas.microsoft.com/office/drawing/2014/main" id="{130DE80E-C771-DB36-ED3B-20C776BAA6AF}"/>
              </a:ext>
            </a:extLst>
          </p:cNvPr>
          <p:cNvSpPr>
            <a:spLocks noChangeArrowheads="1"/>
          </p:cNvSpPr>
          <p:nvPr/>
        </p:nvSpPr>
        <p:spPr bwMode="auto">
          <a:xfrm rot="5400000">
            <a:off x="5859090" y="-6038243"/>
            <a:ext cx="431800" cy="12508287"/>
          </a:xfrm>
          <a:prstGeom prst="homePlate">
            <a:avLst>
              <a:gd name="adj" fmla="val 25000"/>
            </a:avLst>
          </a:prstGeom>
          <a:solidFill>
            <a:srgbClr val="56328D"/>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Tree>
    <p:extLst>
      <p:ext uri="{BB962C8B-B14F-4D97-AF65-F5344CB8AC3E}">
        <p14:creationId xmlns:p14="http://schemas.microsoft.com/office/powerpoint/2010/main" val="169534751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500"/>
                                        <p:tgtEl>
                                          <p:spTgt spid="1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2">
                                            <p:txEl>
                                              <p:pRg st="0" end="0"/>
                                            </p:txEl>
                                          </p:spTgt>
                                        </p:tgtEl>
                                        <p:attrNameLst>
                                          <p:attrName>style.visibility</p:attrName>
                                        </p:attrNameLst>
                                      </p:cBhvr>
                                      <p:to>
                                        <p:strVal val="visible"/>
                                      </p:to>
                                    </p:set>
                                    <p:animEffect transition="in" filter="fade">
                                      <p:cBhvr>
                                        <p:cTn id="21" dur="500"/>
                                        <p:tgtEl>
                                          <p:spTgt spid="22">
                                            <p:txEl>
                                              <p:pRg st="0" end="0"/>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22">
                                            <p:txEl>
                                              <p:pRg st="1" end="1"/>
                                            </p:txEl>
                                          </p:spTgt>
                                        </p:tgtEl>
                                        <p:attrNameLst>
                                          <p:attrName>style.visibility</p:attrName>
                                        </p:attrNameLst>
                                      </p:cBhvr>
                                      <p:to>
                                        <p:strVal val="visible"/>
                                      </p:to>
                                    </p:set>
                                    <p:animEffect transition="in" filter="fade">
                                      <p:cBhvr>
                                        <p:cTn id="24" dur="500"/>
                                        <p:tgtEl>
                                          <p:spTgt spid="22">
                                            <p:txEl>
                                              <p:pRg st="1" end="1"/>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22">
                                            <p:txEl>
                                              <p:pRg st="2" end="2"/>
                                            </p:txEl>
                                          </p:spTgt>
                                        </p:tgtEl>
                                        <p:attrNameLst>
                                          <p:attrName>style.visibility</p:attrName>
                                        </p:attrNameLst>
                                      </p:cBhvr>
                                      <p:to>
                                        <p:strVal val="visible"/>
                                      </p:to>
                                    </p:set>
                                    <p:animEffect transition="in" filter="fade">
                                      <p:cBhvr>
                                        <p:cTn id="27" dur="500"/>
                                        <p:tgtEl>
                                          <p:spTgt spid="2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0" end="0"/>
                                            </p:txEl>
                                          </p:spTgt>
                                        </p:tgtEl>
                                        <p:attrNameLst>
                                          <p:attrName>style.visibility</p:attrName>
                                        </p:attrNameLst>
                                      </p:cBhvr>
                                      <p:to>
                                        <p:strVal val="visible"/>
                                      </p:to>
                                    </p:set>
                                    <p:animEffect transition="in" filter="fade">
                                      <p:cBhvr>
                                        <p:cTn id="32" dur="500"/>
                                        <p:tgtEl>
                                          <p:spTgt spid="3">
                                            <p:txEl>
                                              <p:pRg st="0" end="0"/>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 end="1"/>
                                            </p:txEl>
                                          </p:spTgt>
                                        </p:tgtEl>
                                        <p:attrNameLst>
                                          <p:attrName>style.visibility</p:attrName>
                                        </p:attrNameLst>
                                      </p:cBhvr>
                                      <p:to>
                                        <p:strVal val="visible"/>
                                      </p:to>
                                    </p:set>
                                    <p:animEffect transition="in" filter="fade">
                                      <p:cBhvr>
                                        <p:cTn id="35" dur="500"/>
                                        <p:tgtEl>
                                          <p:spTgt spid="3">
                                            <p:txEl>
                                              <p:pRg st="1" end="1"/>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fade">
                                      <p:cBhvr>
                                        <p:cTn id="38" dur="500"/>
                                        <p:tgtEl>
                                          <p:spTgt spid="3">
                                            <p:txEl>
                                              <p:pRg st="2" end="2"/>
                                            </p:txEl>
                                          </p:spTgt>
                                        </p:tgtEl>
                                      </p:cBhvr>
                                    </p:animEffect>
                                  </p:childTnLst>
                                </p:cTn>
                              </p:par>
                              <p:par>
                                <p:cTn id="39" presetID="10" presetClass="entr" presetSubtype="0" fill="hold" nodeType="with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Effect transition="in" filter="fade">
                                      <p:cBhvr>
                                        <p:cTn id="41" dur="500"/>
                                        <p:tgtEl>
                                          <p:spTgt spid="3">
                                            <p:txEl>
                                              <p:pRg st="3" end="3"/>
                                            </p:txEl>
                                          </p:spTgt>
                                        </p:tgtEl>
                                      </p:cBhvr>
                                    </p:animEffect>
                                  </p:childTnLst>
                                </p:cTn>
                              </p:par>
                              <p:par>
                                <p:cTn id="42" presetID="10" presetClass="entr" presetSubtype="0" fill="hold" nodeType="with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Effect transition="in" filter="fade">
                                      <p:cBhvr>
                                        <p:cTn id="44" dur="500"/>
                                        <p:tgtEl>
                                          <p:spTgt spid="3">
                                            <p:txEl>
                                              <p:pRg st="4" end="4"/>
                                            </p:txEl>
                                          </p:spTgt>
                                        </p:tgtEl>
                                      </p:cBhvr>
                                    </p:animEffect>
                                  </p:childTnLst>
                                </p:cTn>
                              </p:par>
                              <p:par>
                                <p:cTn id="45" presetID="10" presetClass="entr" presetSubtype="0" fill="hold" nodeType="with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500"/>
                                        <p:tgtEl>
                                          <p:spTgt spid="3">
                                            <p:txEl>
                                              <p:pRg st="5" end="5"/>
                                            </p:txEl>
                                          </p:spTgt>
                                        </p:tgtEl>
                                      </p:cBhvr>
                                    </p:animEffect>
                                  </p:childTnLst>
                                </p:cTn>
                              </p:par>
                              <p:par>
                                <p:cTn id="48" presetID="10" presetClass="entr" presetSubtype="0" fill="hold" nodeType="with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fade">
                                      <p:cBhvr>
                                        <p:cTn id="50" dur="5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24">
                                            <p:txEl>
                                              <p:pRg st="0" end="0"/>
                                            </p:txEl>
                                          </p:spTgt>
                                        </p:tgtEl>
                                        <p:attrNameLst>
                                          <p:attrName>style.visibility</p:attrName>
                                        </p:attrNameLst>
                                      </p:cBhvr>
                                      <p:to>
                                        <p:strVal val="visible"/>
                                      </p:to>
                                    </p:set>
                                    <p:animEffect transition="in" filter="fade">
                                      <p:cBhvr>
                                        <p:cTn id="55" dur="500"/>
                                        <p:tgtEl>
                                          <p:spTgt spid="24">
                                            <p:txEl>
                                              <p:pRg st="0" end="0"/>
                                            </p:txEl>
                                          </p:spTgt>
                                        </p:tgtEl>
                                      </p:cBhvr>
                                    </p:animEffect>
                                  </p:childTnLst>
                                </p:cTn>
                              </p:par>
                              <p:par>
                                <p:cTn id="56" presetID="10" presetClass="entr" presetSubtype="0" fill="hold" nodeType="withEffect">
                                  <p:stCondLst>
                                    <p:cond delay="0"/>
                                  </p:stCondLst>
                                  <p:childTnLst>
                                    <p:set>
                                      <p:cBhvr>
                                        <p:cTn id="57" dur="1" fill="hold">
                                          <p:stCondLst>
                                            <p:cond delay="0"/>
                                          </p:stCondLst>
                                        </p:cTn>
                                        <p:tgtEl>
                                          <p:spTgt spid="24">
                                            <p:txEl>
                                              <p:pRg st="1" end="1"/>
                                            </p:txEl>
                                          </p:spTgt>
                                        </p:tgtEl>
                                        <p:attrNameLst>
                                          <p:attrName>style.visibility</p:attrName>
                                        </p:attrNameLst>
                                      </p:cBhvr>
                                      <p:to>
                                        <p:strVal val="visible"/>
                                      </p:to>
                                    </p:set>
                                    <p:animEffect transition="in" filter="fade">
                                      <p:cBhvr>
                                        <p:cTn id="58" dur="500"/>
                                        <p:tgtEl>
                                          <p:spTgt spid="24">
                                            <p:txEl>
                                              <p:pRg st="1" end="1"/>
                                            </p:txEl>
                                          </p:spTgt>
                                        </p:tgtEl>
                                      </p:cBhvr>
                                    </p:animEffect>
                                  </p:childTnLst>
                                </p:cTn>
                              </p:par>
                              <p:par>
                                <p:cTn id="59" presetID="10" presetClass="entr" presetSubtype="0" fill="hold" nodeType="withEffect">
                                  <p:stCondLst>
                                    <p:cond delay="0"/>
                                  </p:stCondLst>
                                  <p:childTnLst>
                                    <p:set>
                                      <p:cBhvr>
                                        <p:cTn id="60" dur="1" fill="hold">
                                          <p:stCondLst>
                                            <p:cond delay="0"/>
                                          </p:stCondLst>
                                        </p:cTn>
                                        <p:tgtEl>
                                          <p:spTgt spid="24">
                                            <p:txEl>
                                              <p:pRg st="2" end="2"/>
                                            </p:txEl>
                                          </p:spTgt>
                                        </p:tgtEl>
                                        <p:attrNameLst>
                                          <p:attrName>style.visibility</p:attrName>
                                        </p:attrNameLst>
                                      </p:cBhvr>
                                      <p:to>
                                        <p:strVal val="visible"/>
                                      </p:to>
                                    </p:set>
                                    <p:animEffect transition="in" filter="fade">
                                      <p:cBhvr>
                                        <p:cTn id="61" dur="500"/>
                                        <p:tgtEl>
                                          <p:spTgt spid="24">
                                            <p:txEl>
                                              <p:pRg st="2" end="2"/>
                                            </p:txEl>
                                          </p:spTgt>
                                        </p:tgtEl>
                                      </p:cBhvr>
                                    </p:animEffect>
                                  </p:childTnLst>
                                </p:cTn>
                              </p:par>
                              <p:par>
                                <p:cTn id="62" presetID="10" presetClass="entr" presetSubtype="0" fill="hold" nodeType="withEffect">
                                  <p:stCondLst>
                                    <p:cond delay="0"/>
                                  </p:stCondLst>
                                  <p:childTnLst>
                                    <p:set>
                                      <p:cBhvr>
                                        <p:cTn id="63" dur="1" fill="hold">
                                          <p:stCondLst>
                                            <p:cond delay="0"/>
                                          </p:stCondLst>
                                        </p:cTn>
                                        <p:tgtEl>
                                          <p:spTgt spid="24">
                                            <p:txEl>
                                              <p:pRg st="3" end="3"/>
                                            </p:txEl>
                                          </p:spTgt>
                                        </p:tgtEl>
                                        <p:attrNameLst>
                                          <p:attrName>style.visibility</p:attrName>
                                        </p:attrNameLst>
                                      </p:cBhvr>
                                      <p:to>
                                        <p:strVal val="visible"/>
                                      </p:to>
                                    </p:set>
                                    <p:animEffect transition="in" filter="fade">
                                      <p:cBhvr>
                                        <p:cTn id="64" dur="500"/>
                                        <p:tgtEl>
                                          <p:spTgt spid="24">
                                            <p:txEl>
                                              <p:pRg st="3" end="3"/>
                                            </p:txEl>
                                          </p:spTgt>
                                        </p:tgtEl>
                                      </p:cBhvr>
                                    </p:animEffect>
                                  </p:childTnLst>
                                </p:cTn>
                              </p:par>
                              <p:par>
                                <p:cTn id="65" presetID="10" presetClass="entr" presetSubtype="0" fill="hold" nodeType="withEffect">
                                  <p:stCondLst>
                                    <p:cond delay="0"/>
                                  </p:stCondLst>
                                  <p:childTnLst>
                                    <p:set>
                                      <p:cBhvr>
                                        <p:cTn id="66" dur="1" fill="hold">
                                          <p:stCondLst>
                                            <p:cond delay="0"/>
                                          </p:stCondLst>
                                        </p:cTn>
                                        <p:tgtEl>
                                          <p:spTgt spid="24">
                                            <p:txEl>
                                              <p:pRg st="4" end="4"/>
                                            </p:txEl>
                                          </p:spTgt>
                                        </p:tgtEl>
                                        <p:attrNameLst>
                                          <p:attrName>style.visibility</p:attrName>
                                        </p:attrNameLst>
                                      </p:cBhvr>
                                      <p:to>
                                        <p:strVal val="visible"/>
                                      </p:to>
                                    </p:set>
                                    <p:animEffect transition="in" filter="fade">
                                      <p:cBhvr>
                                        <p:cTn id="67" dur="500"/>
                                        <p:tgtEl>
                                          <p:spTgt spid="24">
                                            <p:txEl>
                                              <p:pRg st="4" end="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3">
                                            <p:txEl>
                                              <p:pRg st="0" end="0"/>
                                            </p:txEl>
                                          </p:spTgt>
                                        </p:tgtEl>
                                        <p:attrNameLst>
                                          <p:attrName>style.visibility</p:attrName>
                                        </p:attrNameLst>
                                      </p:cBhvr>
                                      <p:to>
                                        <p:strVal val="visible"/>
                                      </p:to>
                                    </p:set>
                                    <p:animEffect transition="in" filter="fade">
                                      <p:cBhvr>
                                        <p:cTn id="72" dur="500"/>
                                        <p:tgtEl>
                                          <p:spTgt spid="23">
                                            <p:txEl>
                                              <p:pRg st="0" end="0"/>
                                            </p:txEl>
                                          </p:spTgt>
                                        </p:tgtEl>
                                      </p:cBhvr>
                                    </p:animEffect>
                                  </p:childTnLst>
                                </p:cTn>
                              </p:par>
                              <p:par>
                                <p:cTn id="73" presetID="10" presetClass="entr" presetSubtype="0" fill="hold" nodeType="withEffect">
                                  <p:stCondLst>
                                    <p:cond delay="0"/>
                                  </p:stCondLst>
                                  <p:childTnLst>
                                    <p:set>
                                      <p:cBhvr>
                                        <p:cTn id="74" dur="1" fill="hold">
                                          <p:stCondLst>
                                            <p:cond delay="0"/>
                                          </p:stCondLst>
                                        </p:cTn>
                                        <p:tgtEl>
                                          <p:spTgt spid="23">
                                            <p:txEl>
                                              <p:pRg st="1" end="1"/>
                                            </p:txEl>
                                          </p:spTgt>
                                        </p:tgtEl>
                                        <p:attrNameLst>
                                          <p:attrName>style.visibility</p:attrName>
                                        </p:attrNameLst>
                                      </p:cBhvr>
                                      <p:to>
                                        <p:strVal val="visible"/>
                                      </p:to>
                                    </p:set>
                                    <p:animEffect transition="in" filter="fade">
                                      <p:cBhvr>
                                        <p:cTn id="75" dur="500"/>
                                        <p:tgtEl>
                                          <p:spTgt spid="23">
                                            <p:txEl>
                                              <p:pRg st="1" end="1"/>
                                            </p:txEl>
                                          </p:spTgt>
                                        </p:tgtEl>
                                      </p:cBhvr>
                                    </p:animEffect>
                                  </p:childTnLst>
                                </p:cTn>
                              </p:par>
                              <p:par>
                                <p:cTn id="76" presetID="10" presetClass="entr" presetSubtype="0" fill="hold" nodeType="withEffect">
                                  <p:stCondLst>
                                    <p:cond delay="0"/>
                                  </p:stCondLst>
                                  <p:childTnLst>
                                    <p:set>
                                      <p:cBhvr>
                                        <p:cTn id="77" dur="1" fill="hold">
                                          <p:stCondLst>
                                            <p:cond delay="0"/>
                                          </p:stCondLst>
                                        </p:cTn>
                                        <p:tgtEl>
                                          <p:spTgt spid="23">
                                            <p:txEl>
                                              <p:pRg st="2" end="2"/>
                                            </p:txEl>
                                          </p:spTgt>
                                        </p:tgtEl>
                                        <p:attrNameLst>
                                          <p:attrName>style.visibility</p:attrName>
                                        </p:attrNameLst>
                                      </p:cBhvr>
                                      <p:to>
                                        <p:strVal val="visible"/>
                                      </p:to>
                                    </p:set>
                                    <p:animEffect transition="in" filter="fade">
                                      <p:cBhvr>
                                        <p:cTn id="78" dur="500"/>
                                        <p:tgtEl>
                                          <p:spTgt spid="23">
                                            <p:txEl>
                                              <p:pRg st="2" end="2"/>
                                            </p:txEl>
                                          </p:spTgt>
                                        </p:tgtEl>
                                      </p:cBhvr>
                                    </p:animEffect>
                                  </p:childTnLst>
                                </p:cTn>
                              </p:par>
                              <p:par>
                                <p:cTn id="79" presetID="10" presetClass="entr" presetSubtype="0" fill="hold" nodeType="withEffect">
                                  <p:stCondLst>
                                    <p:cond delay="0"/>
                                  </p:stCondLst>
                                  <p:childTnLst>
                                    <p:set>
                                      <p:cBhvr>
                                        <p:cTn id="80" dur="1" fill="hold">
                                          <p:stCondLst>
                                            <p:cond delay="0"/>
                                          </p:stCondLst>
                                        </p:cTn>
                                        <p:tgtEl>
                                          <p:spTgt spid="23">
                                            <p:txEl>
                                              <p:pRg st="3" end="3"/>
                                            </p:txEl>
                                          </p:spTgt>
                                        </p:tgtEl>
                                        <p:attrNameLst>
                                          <p:attrName>style.visibility</p:attrName>
                                        </p:attrNameLst>
                                      </p:cBhvr>
                                      <p:to>
                                        <p:strVal val="visible"/>
                                      </p:to>
                                    </p:set>
                                    <p:animEffect transition="in" filter="fade">
                                      <p:cBhvr>
                                        <p:cTn id="81" dur="500"/>
                                        <p:tgtEl>
                                          <p:spTgt spid="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EDA39-E375-4C74-34BC-EA2E215AF3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31EAB4-2FA7-E19C-3401-45CD73FD24AD}"/>
              </a:ext>
            </a:extLst>
          </p:cNvPr>
          <p:cNvSpPr>
            <a:spLocks noGrp="1"/>
          </p:cNvSpPr>
          <p:nvPr>
            <p:ph type="title"/>
          </p:nvPr>
        </p:nvSpPr>
        <p:spPr/>
        <p:txBody>
          <a:bodyPr/>
          <a:lstStyle/>
          <a:p>
            <a:pPr algn="ctr"/>
            <a:r>
              <a:rPr lang="en-GB" b="1" dirty="0">
                <a:solidFill>
                  <a:schemeClr val="tx1">
                    <a:lumMod val="65000"/>
                    <a:lumOff val="35000"/>
                  </a:schemeClr>
                </a:solidFill>
              </a:rPr>
              <a:t>What does my Bursary cover?</a:t>
            </a:r>
            <a:endParaRPr lang="en-GB" dirty="0"/>
          </a:p>
        </p:txBody>
      </p:sp>
      <p:sp>
        <p:nvSpPr>
          <p:cNvPr id="22" name="Content Placeholder 2">
            <a:extLst>
              <a:ext uri="{FF2B5EF4-FFF2-40B4-BE49-F238E27FC236}">
                <a16:creationId xmlns:a16="http://schemas.microsoft.com/office/drawing/2014/main" id="{A25EB96C-4BC5-8BAE-93EA-8A32448E4096}"/>
              </a:ext>
            </a:extLst>
          </p:cNvPr>
          <p:cNvSpPr txBox="1">
            <a:spLocks/>
          </p:cNvSpPr>
          <p:nvPr/>
        </p:nvSpPr>
        <p:spPr>
          <a:xfrm>
            <a:off x="-34165" y="2789599"/>
            <a:ext cx="2705956" cy="2523799"/>
          </a:xfrm>
          <a:prstGeom prst="rect">
            <a:avLst/>
          </a:prstGeom>
        </p:spPr>
        <p:txBody>
          <a:bodyPr vert="horz" lIns="91440" tIns="45720" rIns="91440" bIns="4572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4200" dirty="0"/>
              <a:t>Educational Trips</a:t>
            </a:r>
          </a:p>
          <a:p>
            <a:pPr marL="0" indent="0" algn="ctr">
              <a:buNone/>
            </a:pPr>
            <a:r>
              <a:rPr lang="en-GB" sz="2900" dirty="0">
                <a:solidFill>
                  <a:schemeClr val="tx1">
                    <a:lumMod val="65000"/>
                    <a:lumOff val="35000"/>
                  </a:schemeClr>
                </a:solidFill>
              </a:rPr>
              <a:t>Bursary funds can be used to enable students to access trips and visits which are compulsory for a course. </a:t>
            </a:r>
          </a:p>
          <a:p>
            <a:pPr marL="0" indent="0" algn="ctr">
              <a:buNone/>
            </a:pPr>
            <a:r>
              <a:rPr lang="en-GB" sz="2900" dirty="0">
                <a:solidFill>
                  <a:schemeClr val="tx1">
                    <a:lumMod val="65000"/>
                    <a:lumOff val="35000"/>
                  </a:schemeClr>
                </a:solidFill>
              </a:rPr>
              <a:t>Note that once a commitment to a trip has been made and bursary fund used towards the cost this money  cannot be refunded if for any reason a student  withdraws their commitment. </a:t>
            </a:r>
          </a:p>
          <a:p>
            <a:pPr marL="0" indent="0" algn="ctr">
              <a:buNone/>
            </a:pPr>
            <a:r>
              <a:rPr lang="en-GB" sz="2900" dirty="0"/>
              <a:t> </a:t>
            </a:r>
          </a:p>
          <a:p>
            <a:pPr marL="0" indent="0" algn="ctr">
              <a:buNone/>
            </a:pPr>
            <a:endParaRPr lang="en-GB" sz="2000" dirty="0"/>
          </a:p>
          <a:p>
            <a:endParaRPr lang="en-GB" dirty="0"/>
          </a:p>
        </p:txBody>
      </p:sp>
      <p:sp>
        <p:nvSpPr>
          <p:cNvPr id="25" name="AutoShape 2">
            <a:extLst>
              <a:ext uri="{FF2B5EF4-FFF2-40B4-BE49-F238E27FC236}">
                <a16:creationId xmlns:a16="http://schemas.microsoft.com/office/drawing/2014/main" id="{FB13E23E-AE73-B149-70B6-C28F87B0AA38}"/>
              </a:ext>
            </a:extLst>
          </p:cNvPr>
          <p:cNvSpPr>
            <a:spLocks noChangeArrowheads="1"/>
          </p:cNvSpPr>
          <p:nvPr/>
        </p:nvSpPr>
        <p:spPr bwMode="auto">
          <a:xfrm rot="5400000">
            <a:off x="5859090" y="-6038243"/>
            <a:ext cx="431800" cy="12508287"/>
          </a:xfrm>
          <a:prstGeom prst="homePlate">
            <a:avLst>
              <a:gd name="adj" fmla="val 25000"/>
            </a:avLst>
          </a:prstGeom>
          <a:solidFill>
            <a:srgbClr val="56328D"/>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 name="Content Placeholder 2">
            <a:extLst>
              <a:ext uri="{FF2B5EF4-FFF2-40B4-BE49-F238E27FC236}">
                <a16:creationId xmlns:a16="http://schemas.microsoft.com/office/drawing/2014/main" id="{389CCAAB-BD0E-7EC0-608B-377C68927BD8}"/>
              </a:ext>
            </a:extLst>
          </p:cNvPr>
          <p:cNvSpPr txBox="1">
            <a:spLocks/>
          </p:cNvSpPr>
          <p:nvPr/>
        </p:nvSpPr>
        <p:spPr>
          <a:xfrm>
            <a:off x="2692179" y="2789599"/>
            <a:ext cx="2107315" cy="25237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dirty="0"/>
              <a:t>Textbooks</a:t>
            </a:r>
          </a:p>
          <a:p>
            <a:pPr marL="0" indent="0" algn="ctr">
              <a:buNone/>
            </a:pPr>
            <a:r>
              <a:rPr lang="en-GB" sz="1400" dirty="0">
                <a:solidFill>
                  <a:schemeClr val="tx1">
                    <a:lumMod val="65000"/>
                    <a:lumOff val="35000"/>
                  </a:schemeClr>
                </a:solidFill>
              </a:rPr>
              <a:t>Course textbooks linked to your course. Please ask for an electronic copy of a comprehensive list of guides and textbooks recommended for each subject.</a:t>
            </a:r>
          </a:p>
          <a:p>
            <a:pPr marL="0" indent="0">
              <a:buNone/>
            </a:pPr>
            <a:endParaRPr lang="en-GB" dirty="0"/>
          </a:p>
          <a:p>
            <a:endParaRPr lang="en-GB" dirty="0"/>
          </a:p>
        </p:txBody>
      </p:sp>
      <p:sp>
        <p:nvSpPr>
          <p:cNvPr id="4" name="Content Placeholder 2">
            <a:extLst>
              <a:ext uri="{FF2B5EF4-FFF2-40B4-BE49-F238E27FC236}">
                <a16:creationId xmlns:a16="http://schemas.microsoft.com/office/drawing/2014/main" id="{16199D43-6B1B-27BF-CD96-1295728E79ED}"/>
              </a:ext>
            </a:extLst>
          </p:cNvPr>
          <p:cNvSpPr txBox="1">
            <a:spLocks/>
          </p:cNvSpPr>
          <p:nvPr/>
        </p:nvSpPr>
        <p:spPr>
          <a:xfrm>
            <a:off x="4819883" y="2795627"/>
            <a:ext cx="2260396" cy="2523799"/>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600" dirty="0"/>
              <a:t>Specific Hardships</a:t>
            </a:r>
          </a:p>
          <a:p>
            <a:pPr marL="0" indent="0" algn="ctr">
              <a:buNone/>
            </a:pPr>
            <a:r>
              <a:rPr lang="en-GB" sz="1500" dirty="0">
                <a:solidFill>
                  <a:schemeClr val="tx1">
                    <a:lumMod val="65000"/>
                    <a:lumOff val="35000"/>
                  </a:schemeClr>
                </a:solidFill>
              </a:rPr>
              <a:t>This is available if you are struggling with financial circumstances which are impacting your experience at sixth form.</a:t>
            </a:r>
          </a:p>
          <a:p>
            <a:pPr marL="0" indent="0" algn="ctr">
              <a:buNone/>
            </a:pPr>
            <a:r>
              <a:rPr lang="en-GB" sz="1500" dirty="0">
                <a:solidFill>
                  <a:schemeClr val="tx1">
                    <a:lumMod val="65000"/>
                    <a:lumOff val="35000"/>
                  </a:schemeClr>
                </a:solidFill>
              </a:rPr>
              <a:t>If you are struggling and need advice on this, speak to the Sixth Form office regarding specific hardship.</a:t>
            </a:r>
          </a:p>
          <a:p>
            <a:pPr marL="0" indent="0" algn="ctr">
              <a:buNone/>
            </a:pPr>
            <a:r>
              <a:rPr lang="en-GB" sz="2200" dirty="0"/>
              <a:t> </a:t>
            </a:r>
          </a:p>
          <a:p>
            <a:endParaRPr lang="en-GB" dirty="0"/>
          </a:p>
        </p:txBody>
      </p:sp>
      <p:sp>
        <p:nvSpPr>
          <p:cNvPr id="5" name="Content Placeholder 2">
            <a:extLst>
              <a:ext uri="{FF2B5EF4-FFF2-40B4-BE49-F238E27FC236}">
                <a16:creationId xmlns:a16="http://schemas.microsoft.com/office/drawing/2014/main" id="{4E947164-B601-DC2B-9743-F751CC773CE3}"/>
              </a:ext>
            </a:extLst>
          </p:cNvPr>
          <p:cNvSpPr txBox="1">
            <a:spLocks/>
          </p:cNvSpPr>
          <p:nvPr/>
        </p:nvSpPr>
        <p:spPr>
          <a:xfrm>
            <a:off x="7061960" y="2789601"/>
            <a:ext cx="2414974" cy="25237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dirty="0"/>
              <a:t>UCAS &amp; Uni Visits</a:t>
            </a:r>
          </a:p>
          <a:p>
            <a:pPr marL="0" indent="0" algn="ctr">
              <a:buNone/>
            </a:pPr>
            <a:r>
              <a:rPr lang="en-GB" sz="2000" dirty="0">
                <a:solidFill>
                  <a:schemeClr val="tx1">
                    <a:lumMod val="65000"/>
                    <a:lumOff val="35000"/>
                  </a:schemeClr>
                </a:solidFill>
              </a:rPr>
              <a:t> </a:t>
            </a:r>
            <a:r>
              <a:rPr lang="en-GB" sz="1500" dirty="0">
                <a:solidFill>
                  <a:schemeClr val="tx1">
                    <a:lumMod val="65000"/>
                    <a:lumOff val="35000"/>
                  </a:schemeClr>
                </a:solidFill>
              </a:rPr>
              <a:t>UCAS application fee  </a:t>
            </a:r>
          </a:p>
          <a:p>
            <a:pPr marL="0" indent="0" algn="ctr">
              <a:buNone/>
            </a:pPr>
            <a:r>
              <a:rPr lang="en-GB" sz="1500" dirty="0">
                <a:solidFill>
                  <a:schemeClr val="tx1">
                    <a:lumMod val="65000"/>
                    <a:lumOff val="35000"/>
                  </a:schemeClr>
                </a:solidFill>
              </a:rPr>
              <a:t>Transport fees to university interviews/ Open days.</a:t>
            </a:r>
          </a:p>
          <a:p>
            <a:pPr marL="0" indent="0">
              <a:buNone/>
            </a:pPr>
            <a:r>
              <a:rPr lang="en-GB" sz="2000" dirty="0"/>
              <a:t> </a:t>
            </a:r>
          </a:p>
          <a:p>
            <a:endParaRPr lang="en-GB" dirty="0"/>
          </a:p>
        </p:txBody>
      </p:sp>
      <p:sp>
        <p:nvSpPr>
          <p:cNvPr id="6" name="Content Placeholder 2">
            <a:extLst>
              <a:ext uri="{FF2B5EF4-FFF2-40B4-BE49-F238E27FC236}">
                <a16:creationId xmlns:a16="http://schemas.microsoft.com/office/drawing/2014/main" id="{2D03DF74-987F-2E39-FB9A-7DF78F245877}"/>
              </a:ext>
            </a:extLst>
          </p:cNvPr>
          <p:cNvSpPr txBox="1">
            <a:spLocks/>
          </p:cNvSpPr>
          <p:nvPr/>
        </p:nvSpPr>
        <p:spPr>
          <a:xfrm>
            <a:off x="9476934" y="2789600"/>
            <a:ext cx="2705956" cy="2523799"/>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2000" dirty="0"/>
              <a:t>Clothing</a:t>
            </a:r>
            <a:endParaRPr lang="en-GB" sz="3200" dirty="0"/>
          </a:p>
          <a:p>
            <a:pPr marL="0" indent="0" algn="ctr">
              <a:buNone/>
            </a:pPr>
            <a:r>
              <a:rPr lang="en-GB" sz="1500" dirty="0">
                <a:solidFill>
                  <a:schemeClr val="tx1">
                    <a:lumMod val="65000"/>
                    <a:lumOff val="35000"/>
                  </a:schemeClr>
                </a:solidFill>
              </a:rPr>
              <a:t>Students can be reimbursed for clothing (appropriate for school) and equipment that they require in order to attend placements essential to their course. </a:t>
            </a:r>
          </a:p>
          <a:p>
            <a:pPr marL="0" indent="0" algn="ctr">
              <a:buNone/>
            </a:pPr>
            <a:r>
              <a:rPr lang="en-GB" sz="1500" dirty="0">
                <a:solidFill>
                  <a:schemeClr val="tx1">
                    <a:lumMod val="65000"/>
                    <a:lumOff val="35000"/>
                  </a:schemeClr>
                </a:solidFill>
              </a:rPr>
              <a:t>Lanyards are a compulsory part of our dress code. If you lose your lanyard and need to pay for a replacement, you can use your bursary fund.</a:t>
            </a:r>
          </a:p>
          <a:p>
            <a:pPr marL="0" indent="0">
              <a:buNone/>
            </a:pPr>
            <a:endParaRPr lang="en-GB" dirty="0"/>
          </a:p>
          <a:p>
            <a:endParaRPr lang="en-GB" dirty="0"/>
          </a:p>
        </p:txBody>
      </p:sp>
      <p:pic>
        <p:nvPicPr>
          <p:cNvPr id="9" name="Picture 8" descr="A scroll with a bow&#10;&#10;AI-generated content may be incorrect.">
            <a:extLst>
              <a:ext uri="{FF2B5EF4-FFF2-40B4-BE49-F238E27FC236}">
                <a16:creationId xmlns:a16="http://schemas.microsoft.com/office/drawing/2014/main" id="{14D56421-2AAD-00AF-96C2-82258565F596}"/>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10000" b="90000" l="4668" r="89958">
                        <a14:foregroundMark x1="13437" y1="74900" x2="52758" y2="72100"/>
                        <a14:foregroundMark x1="52758" y1="72100" x2="91372" y2="58200"/>
                        <a14:foregroundMark x1="91372" y1="58200" x2="95474" y2="34500"/>
                        <a14:foregroundMark x1="95474" y1="34500" x2="62376" y2="25800"/>
                        <a14:foregroundMark x1="62376" y1="25800" x2="26167" y2="34600"/>
                        <a14:foregroundMark x1="26167" y1="34600" x2="3253" y2="50500"/>
                        <a14:foregroundMark x1="3253" y1="50500" x2="4668" y2="71300"/>
                        <a14:foregroundMark x1="4668" y1="71300" x2="20368" y2="75700"/>
                      </a14:backgroundRemoval>
                    </a14:imgEffect>
                  </a14:imgLayer>
                </a14:imgProps>
              </a:ext>
              <a:ext uri="{28A0092B-C50C-407E-A947-70E740481C1C}">
                <a14:useLocalDpi xmlns:a14="http://schemas.microsoft.com/office/drawing/2010/main" val="0"/>
              </a:ext>
            </a:extLst>
          </a:blip>
          <a:stretch>
            <a:fillRect/>
          </a:stretch>
        </p:blipFill>
        <p:spPr>
          <a:xfrm>
            <a:off x="7475573" y="796926"/>
            <a:ext cx="1643436" cy="2324520"/>
          </a:xfrm>
          <a:prstGeom prst="rect">
            <a:avLst/>
          </a:prstGeom>
        </p:spPr>
      </p:pic>
      <p:pic>
        <p:nvPicPr>
          <p:cNvPr id="11" name="Picture 10" descr="A person with a point on the path&#10;&#10;AI-generated content may be incorrect.">
            <a:extLst>
              <a:ext uri="{FF2B5EF4-FFF2-40B4-BE49-F238E27FC236}">
                <a16:creationId xmlns:a16="http://schemas.microsoft.com/office/drawing/2014/main" id="{03D05C45-1BEC-1B33-A7A7-665258818F31}"/>
              </a:ext>
            </a:extLst>
          </p:cNvPr>
          <p:cNvPicPr>
            <a:picLocks noChangeAspect="1"/>
          </p:cNvPicPr>
          <p:nvPr/>
        </p:nvPicPr>
        <p:blipFill>
          <a:blip r:embed="rId4" cstate="print">
            <a:extLst>
              <a:ext uri="{BEBA8EAE-BF5A-486C-A8C5-ECC9F3942E4B}">
                <a14:imgProps xmlns:a14="http://schemas.microsoft.com/office/drawing/2010/main">
                  <a14:imgLayer r:embed="rId5">
                    <a14:imgEffect>
                      <a14:backgroundRemoval t="10000" b="95179" l="5051" r="99495">
                        <a14:foregroundMark x1="8081" y1="86250" x2="2525" y2="60536"/>
                        <a14:foregroundMark x1="2525" y1="60536" x2="13131" y2="41429"/>
                        <a14:foregroundMark x1="13131" y1="41429" x2="30556" y2="60893"/>
                        <a14:foregroundMark x1="30556" y1="60893" x2="56061" y2="33214"/>
                        <a14:foregroundMark x1="56061" y1="33214" x2="85101" y2="16429"/>
                        <a14:foregroundMark x1="85101" y1="16429" x2="93687" y2="36429"/>
                        <a14:foregroundMark x1="93687" y1="36429" x2="87374" y2="69107"/>
                        <a14:foregroundMark x1="87374" y1="69107" x2="67424" y2="92857"/>
                        <a14:foregroundMark x1="67424" y1="92857" x2="34343" y2="95536"/>
                        <a14:foregroundMark x1="34343" y1="95536" x2="5303" y2="84464"/>
                        <a14:foregroundMark x1="5303" y1="84464" x2="6313" y2="83393"/>
                        <a14:foregroundMark x1="20202" y1="90714" x2="54293" y2="93929"/>
                        <a14:foregroundMark x1="54293" y1="93929" x2="67677" y2="72321"/>
                        <a14:foregroundMark x1="67677" y1="72321" x2="32576" y2="54286"/>
                        <a14:foregroundMark x1="32576" y1="54286" x2="16667" y2="81786"/>
                        <a14:foregroundMark x1="16667" y1="81786" x2="23737" y2="95357"/>
                        <a14:foregroundMark x1="57323" y1="70714" x2="89394" y2="68571"/>
                        <a14:foregroundMark x1="89394" y1="68571" x2="53535" y2="34107"/>
                        <a14:foregroundMark x1="53535" y1="34107" x2="29798" y2="49107"/>
                        <a14:foregroundMark x1="29798" y1="49107" x2="44949" y2="68393"/>
                        <a14:foregroundMark x1="44949" y1="68393" x2="61364" y2="68571"/>
                        <a14:foregroundMark x1="68939" y1="44464" x2="92172" y2="28036"/>
                        <a14:foregroundMark x1="92172" y1="28036" x2="60606" y2="18571"/>
                        <a14:foregroundMark x1="60606" y1="18571" x2="64646" y2="42321"/>
                        <a14:foregroundMark x1="64646" y1="42321" x2="72222" y2="49821"/>
                        <a14:foregroundMark x1="89141" y1="41964" x2="89899" y2="18571"/>
                        <a14:foregroundMark x1="89899" y1="18571" x2="69444" y2="35536"/>
                        <a14:foregroundMark x1="69444" y1="35536" x2="70455" y2="37143"/>
                        <a14:foregroundMark x1="91919" y1="35000" x2="84596" y2="12679"/>
                        <a14:foregroundMark x1="84596" y1="12679" x2="89141" y2="33571"/>
                        <a14:foregroundMark x1="89141" y1="33571" x2="95455" y2="35893"/>
                        <a14:foregroundMark x1="95455" y1="37500" x2="81313" y2="9821"/>
                        <a14:foregroundMark x1="81313" y1="9821" x2="64646" y2="30714"/>
                        <a14:foregroundMark x1="64646" y1="30714" x2="97222" y2="38393"/>
                        <a14:foregroundMark x1="97222" y1="30179" x2="70202" y2="14821"/>
                        <a14:foregroundMark x1="70202" y1="14821" x2="91162" y2="36250"/>
                        <a14:foregroundMark x1="91162" y1="36250" x2="98485" y2="28571"/>
                        <a14:foregroundMark x1="98485" y1="30893" x2="88636" y2="18214"/>
                        <a14:foregroundMark x1="93182" y1="18214" x2="94949" y2="18214"/>
                        <a14:foregroundMark x1="87374" y1="13750" x2="98485" y2="31786"/>
                        <a14:foregroundMark x1="99495" y1="26786" x2="84596" y2="17857"/>
                      </a14:backgroundRemoval>
                    </a14:imgEffect>
                  </a14:imgLayer>
                </a14:imgProps>
              </a:ext>
              <a:ext uri="{28A0092B-C50C-407E-A947-70E740481C1C}">
                <a14:useLocalDpi xmlns:a14="http://schemas.microsoft.com/office/drawing/2010/main" val="0"/>
              </a:ext>
            </a:extLst>
          </a:blip>
          <a:stretch>
            <a:fillRect/>
          </a:stretch>
        </p:blipFill>
        <p:spPr>
          <a:xfrm>
            <a:off x="545516" y="528428"/>
            <a:ext cx="1643436" cy="2324520"/>
          </a:xfrm>
          <a:prstGeom prst="rect">
            <a:avLst/>
          </a:prstGeom>
        </p:spPr>
      </p:pic>
      <p:pic>
        <p:nvPicPr>
          <p:cNvPr id="13" name="Picture 12" descr="A purple outline of a book&#10;&#10;AI-generated content may be incorrect.">
            <a:extLst>
              <a:ext uri="{FF2B5EF4-FFF2-40B4-BE49-F238E27FC236}">
                <a16:creationId xmlns:a16="http://schemas.microsoft.com/office/drawing/2014/main" id="{3878793B-1F3B-FD73-D245-4290220FA51A}"/>
              </a:ext>
            </a:extLst>
          </p:cNvPr>
          <p:cNvPicPr>
            <a:picLocks noChangeAspect="1"/>
          </p:cNvPicPr>
          <p:nvPr/>
        </p:nvPicPr>
        <p:blipFill>
          <a:blip r:embed="rId6" cstate="print">
            <a:extLst>
              <a:ext uri="{BEBA8EAE-BF5A-486C-A8C5-ECC9F3942E4B}">
                <a14:imgProps xmlns:a14="http://schemas.microsoft.com/office/drawing/2010/main">
                  <a14:imgLayer r:embed="rId7">
                    <a14:imgEffect>
                      <a14:backgroundRemoval t="10000" b="90000" l="5941" r="89958">
                        <a14:foregroundMark x1="11740" y1="76300" x2="77511" y2="84700"/>
                        <a14:foregroundMark x1="77511" y1="84700" x2="96464" y2="68500"/>
                        <a14:foregroundMark x1="96464" y1="68500" x2="96181" y2="41100"/>
                        <a14:foregroundMark x1="96181" y1="41100" x2="84583" y2="21500"/>
                        <a14:foregroundMark x1="84583" y1="21500" x2="12730" y2="23300"/>
                        <a14:foregroundMark x1="12730" y1="23300" x2="3678" y2="49700"/>
                        <a14:foregroundMark x1="3678" y1="49700" x2="5941" y2="73100"/>
                        <a14:foregroundMark x1="5941" y1="73100" x2="16973" y2="78800"/>
                      </a14:backgroundRemoval>
                    </a14:imgEffect>
                  </a14:imgLayer>
                </a14:imgProps>
              </a:ext>
              <a:ext uri="{28A0092B-C50C-407E-A947-70E740481C1C}">
                <a14:useLocalDpi xmlns:a14="http://schemas.microsoft.com/office/drawing/2010/main" val="0"/>
              </a:ext>
            </a:extLst>
          </a:blip>
          <a:stretch>
            <a:fillRect/>
          </a:stretch>
        </p:blipFill>
        <p:spPr>
          <a:xfrm>
            <a:off x="2924119" y="893553"/>
            <a:ext cx="1643436" cy="2324520"/>
          </a:xfrm>
          <a:prstGeom prst="rect">
            <a:avLst/>
          </a:prstGeom>
        </p:spPr>
      </p:pic>
      <p:pic>
        <p:nvPicPr>
          <p:cNvPr id="15" name="Picture 14" descr="A purple backpack with white trim&#10;&#10;AI-generated content may be incorrect.">
            <a:extLst>
              <a:ext uri="{FF2B5EF4-FFF2-40B4-BE49-F238E27FC236}">
                <a16:creationId xmlns:a16="http://schemas.microsoft.com/office/drawing/2014/main" id="{E94A7106-1290-E28A-4022-A10D0445E074}"/>
              </a:ext>
            </a:extLst>
          </p:cNvPr>
          <p:cNvPicPr>
            <a:picLocks noChangeAspect="1"/>
          </p:cNvPicPr>
          <p:nvPr/>
        </p:nvPicPr>
        <p:blipFill>
          <a:blip r:embed="rId8" cstate="print">
            <a:extLst>
              <a:ext uri="{BEBA8EAE-BF5A-486C-A8C5-ECC9F3942E4B}">
                <a14:imgProps xmlns:a14="http://schemas.microsoft.com/office/drawing/2010/main">
                  <a14:imgLayer r:embed="rId9">
                    <a14:imgEffect>
                      <a14:backgroundRemoval t="10000" b="92700" l="9901" r="89958">
                        <a14:foregroundMark x1="26733" y1="89000" x2="74823" y2="88200"/>
                        <a14:foregroundMark x1="74823" y1="88200" x2="92362" y2="66300"/>
                        <a14:foregroundMark x1="92362" y1="66300" x2="76379" y2="24100"/>
                        <a14:foregroundMark x1="76379" y1="24100" x2="45686" y2="6100"/>
                        <a14:foregroundMark x1="45686" y1="6100" x2="14003" y2="33700"/>
                        <a14:foregroundMark x1="14003" y1="33700" x2="5375" y2="53500"/>
                        <a14:foregroundMark x1="5375" y1="53500" x2="7638" y2="75800"/>
                        <a14:foregroundMark x1="7638" y1="75800" x2="31117" y2="91700"/>
                        <a14:foregroundMark x1="31117" y1="91700" x2="31966" y2="92700"/>
                      </a14:backgroundRemoval>
                    </a14:imgEffect>
                  </a14:imgLayer>
                </a14:imgProps>
              </a:ext>
              <a:ext uri="{28A0092B-C50C-407E-A947-70E740481C1C}">
                <a14:useLocalDpi xmlns:a14="http://schemas.microsoft.com/office/drawing/2010/main" val="0"/>
              </a:ext>
            </a:extLst>
          </a:blip>
          <a:stretch>
            <a:fillRect/>
          </a:stretch>
        </p:blipFill>
        <p:spPr>
          <a:xfrm>
            <a:off x="10008194" y="673658"/>
            <a:ext cx="1643436" cy="2324521"/>
          </a:xfrm>
          <a:prstGeom prst="rect">
            <a:avLst/>
          </a:prstGeom>
        </p:spPr>
      </p:pic>
      <p:pic>
        <p:nvPicPr>
          <p:cNvPr id="17" name="Picture 16" descr="A purple line drawing of a person with a question mark and puzzle pieces&#10;&#10;AI-generated content may be incorrect.">
            <a:extLst>
              <a:ext uri="{FF2B5EF4-FFF2-40B4-BE49-F238E27FC236}">
                <a16:creationId xmlns:a16="http://schemas.microsoft.com/office/drawing/2014/main" id="{51E5A7B7-8501-B1FF-9355-EE46C893BCD2}"/>
              </a:ext>
            </a:extLst>
          </p:cNvPr>
          <p:cNvPicPr>
            <a:picLocks noChangeAspect="1"/>
          </p:cNvPicPr>
          <p:nvPr/>
        </p:nvPicPr>
        <p:blipFill>
          <a:blip r:embed="rId10" cstate="print">
            <a:extLst>
              <a:ext uri="{BEBA8EAE-BF5A-486C-A8C5-ECC9F3942E4B}">
                <a14:imgProps xmlns:a14="http://schemas.microsoft.com/office/drawing/2010/main">
                  <a14:imgLayer r:embed="rId11">
                    <a14:imgEffect>
                      <a14:backgroundRemoval t="10000" b="90000" l="849" r="89958">
                        <a14:foregroundMark x1="26308" y1="82400" x2="80198" y2="82200"/>
                        <a14:foregroundMark x1="80198" y1="82200" x2="92928" y2="30700"/>
                        <a14:foregroundMark x1="92928" y1="30700" x2="43847" y2="21700"/>
                        <a14:foregroundMark x1="43847" y1="21700" x2="9194" y2="31600"/>
                        <a14:foregroundMark x1="9194" y1="31600" x2="849" y2="56400"/>
                        <a14:foregroundMark x1="849" y1="56400" x2="17115" y2="81500"/>
                        <a14:foregroundMark x1="17115" y1="81500" x2="34371" y2="84000"/>
                      </a14:backgroundRemoval>
                    </a14:imgEffect>
                  </a14:imgLayer>
                </a14:imgProps>
              </a:ext>
              <a:ext uri="{28A0092B-C50C-407E-A947-70E740481C1C}">
                <a14:useLocalDpi xmlns:a14="http://schemas.microsoft.com/office/drawing/2010/main" val="0"/>
              </a:ext>
            </a:extLst>
          </a:blip>
          <a:stretch>
            <a:fillRect/>
          </a:stretch>
        </p:blipFill>
        <p:spPr>
          <a:xfrm>
            <a:off x="5304903" y="796926"/>
            <a:ext cx="1643436" cy="2324521"/>
          </a:xfrm>
          <a:prstGeom prst="rect">
            <a:avLst/>
          </a:prstGeom>
        </p:spPr>
      </p:pic>
    </p:spTree>
    <p:extLst>
      <p:ext uri="{BB962C8B-B14F-4D97-AF65-F5344CB8AC3E}">
        <p14:creationId xmlns:p14="http://schemas.microsoft.com/office/powerpoint/2010/main" val="46068012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500"/>
                                        <p:tgtEl>
                                          <p:spTgt spid="17"/>
                                        </p:tgtEl>
                                      </p:cBhvr>
                                    </p:animEffect>
                                  </p:childTnLst>
                                </p:cTn>
                              </p:par>
                              <p:par>
                                <p:cTn id="14" presetID="10" presetClass="entr" presetSubtype="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animEffect transition="in" filter="fade">
                                      <p:cBhvr>
                                        <p:cTn id="24" dur="500"/>
                                        <p:tgtEl>
                                          <p:spTgt spid="2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fade">
                                      <p:cBhvr>
                                        <p:cTn id="29" dur="500"/>
                                        <p:tgtEl>
                                          <p:spTgt spid="3"/>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fade">
                                      <p:cBhvr>
                                        <p:cTn id="34" dur="500"/>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500"/>
                                        <p:tgtEl>
                                          <p:spTgt spid="5"/>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fade">
                                      <p:cBhvr>
                                        <p:cTn id="4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3" grpId="0"/>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26F1A-CD4C-1622-A47B-C2A5531955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8925D-96AD-F515-4953-6054E368BA4B}"/>
              </a:ext>
            </a:extLst>
          </p:cNvPr>
          <p:cNvSpPr>
            <a:spLocks noGrp="1"/>
          </p:cNvSpPr>
          <p:nvPr>
            <p:ph type="title"/>
          </p:nvPr>
        </p:nvSpPr>
        <p:spPr/>
        <p:txBody>
          <a:bodyPr/>
          <a:lstStyle/>
          <a:p>
            <a:pPr algn="ctr"/>
            <a:r>
              <a:rPr lang="en-GB" b="1" dirty="0">
                <a:solidFill>
                  <a:schemeClr val="tx1">
                    <a:lumMod val="65000"/>
                    <a:lumOff val="35000"/>
                  </a:schemeClr>
                </a:solidFill>
              </a:rPr>
              <a:t>Application Guidance</a:t>
            </a:r>
            <a:endParaRPr lang="en-GB" dirty="0"/>
          </a:p>
        </p:txBody>
      </p:sp>
      <p:sp>
        <p:nvSpPr>
          <p:cNvPr id="22" name="Content Placeholder 2">
            <a:extLst>
              <a:ext uri="{FF2B5EF4-FFF2-40B4-BE49-F238E27FC236}">
                <a16:creationId xmlns:a16="http://schemas.microsoft.com/office/drawing/2014/main" id="{D8312E8D-3708-D876-365E-2ACC3D07AD4A}"/>
              </a:ext>
            </a:extLst>
          </p:cNvPr>
          <p:cNvSpPr txBox="1">
            <a:spLocks/>
          </p:cNvSpPr>
          <p:nvPr/>
        </p:nvSpPr>
        <p:spPr>
          <a:xfrm>
            <a:off x="2157420" y="1369613"/>
            <a:ext cx="7835140" cy="51633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400" dirty="0">
                <a:solidFill>
                  <a:schemeClr val="tx1">
                    <a:lumMod val="65000"/>
                    <a:lumOff val="35000"/>
                  </a:schemeClr>
                </a:solidFill>
              </a:rPr>
              <a:t>The bursary fund is available and open to all students to provide financial support to cover the cost of items related to educational participation. All applications/enquiries are dealt with confidentially. </a:t>
            </a:r>
          </a:p>
          <a:p>
            <a:endParaRPr lang="en-GB" dirty="0"/>
          </a:p>
          <a:p>
            <a:endParaRPr lang="en-GB" dirty="0"/>
          </a:p>
          <a:p>
            <a:endParaRPr lang="en-GB" dirty="0"/>
          </a:p>
        </p:txBody>
      </p:sp>
      <p:sp>
        <p:nvSpPr>
          <p:cNvPr id="25" name="AutoShape 2">
            <a:extLst>
              <a:ext uri="{FF2B5EF4-FFF2-40B4-BE49-F238E27FC236}">
                <a16:creationId xmlns:a16="http://schemas.microsoft.com/office/drawing/2014/main" id="{EEB5F946-5321-0A8D-6B13-287E4430EBDC}"/>
              </a:ext>
            </a:extLst>
          </p:cNvPr>
          <p:cNvSpPr>
            <a:spLocks noChangeArrowheads="1"/>
          </p:cNvSpPr>
          <p:nvPr/>
        </p:nvSpPr>
        <p:spPr bwMode="auto">
          <a:xfrm rot="5400000">
            <a:off x="5859090" y="-6038243"/>
            <a:ext cx="431800" cy="12508287"/>
          </a:xfrm>
          <a:prstGeom prst="homePlate">
            <a:avLst>
              <a:gd name="adj" fmla="val 25000"/>
            </a:avLst>
          </a:prstGeom>
          <a:solidFill>
            <a:srgbClr val="56328D"/>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pic>
        <p:nvPicPr>
          <p:cNvPr id="14" name="Picture 13">
            <a:extLst>
              <a:ext uri="{FF2B5EF4-FFF2-40B4-BE49-F238E27FC236}">
                <a16:creationId xmlns:a16="http://schemas.microsoft.com/office/drawing/2014/main" id="{C7649F7D-9603-52AD-FB8F-CECF3120F7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38857" y="1885950"/>
            <a:ext cx="2314286" cy="438095"/>
          </a:xfrm>
          <a:prstGeom prst="rect">
            <a:avLst/>
          </a:prstGeom>
        </p:spPr>
      </p:pic>
      <p:sp>
        <p:nvSpPr>
          <p:cNvPr id="27" name="Content Placeholder 2">
            <a:extLst>
              <a:ext uri="{FF2B5EF4-FFF2-40B4-BE49-F238E27FC236}">
                <a16:creationId xmlns:a16="http://schemas.microsoft.com/office/drawing/2014/main" id="{B3D2CA0E-9B2D-1178-789E-C025AC4E78EC}"/>
              </a:ext>
            </a:extLst>
          </p:cNvPr>
          <p:cNvSpPr txBox="1">
            <a:spLocks/>
          </p:cNvSpPr>
          <p:nvPr/>
        </p:nvSpPr>
        <p:spPr>
          <a:xfrm>
            <a:off x="5279235" y="1909843"/>
            <a:ext cx="1633530" cy="3903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800" b="1" dirty="0"/>
              <a:t>Am I Eligible?</a:t>
            </a:r>
          </a:p>
          <a:p>
            <a:endParaRPr lang="en-GB" sz="2400" dirty="0"/>
          </a:p>
          <a:p>
            <a:endParaRPr lang="en-GB" sz="2400" dirty="0"/>
          </a:p>
          <a:p>
            <a:endParaRPr lang="en-GB" sz="2400" dirty="0"/>
          </a:p>
        </p:txBody>
      </p:sp>
      <p:sp>
        <p:nvSpPr>
          <p:cNvPr id="29" name="TextBox 28">
            <a:extLst>
              <a:ext uri="{FF2B5EF4-FFF2-40B4-BE49-F238E27FC236}">
                <a16:creationId xmlns:a16="http://schemas.microsoft.com/office/drawing/2014/main" id="{2061A8A3-096C-4679-9CD6-083D9CE31ACC}"/>
              </a:ext>
            </a:extLst>
          </p:cNvPr>
          <p:cNvSpPr txBox="1"/>
          <p:nvPr/>
        </p:nvSpPr>
        <p:spPr>
          <a:xfrm>
            <a:off x="2436854" y="2349696"/>
            <a:ext cx="7555706" cy="1101071"/>
          </a:xfrm>
          <a:prstGeom prst="rect">
            <a:avLst/>
          </a:prstGeom>
          <a:noFill/>
        </p:spPr>
        <p:txBody>
          <a:bodyPr wrap="square">
            <a:spAutoFit/>
          </a:bodyPr>
          <a:lstStyle/>
          <a:p>
            <a:pPr marL="0" marR="0" indent="0" algn="ctr">
              <a:lnSpc>
                <a:spcPct val="119000"/>
              </a:lnSpc>
              <a:buNone/>
            </a:pPr>
            <a:r>
              <a:rPr lang="en-GB" sz="1400" kern="1400" dirty="0">
                <a:ln>
                  <a:noFill/>
                </a:ln>
                <a:solidFill>
                  <a:schemeClr val="tx1">
                    <a:lumMod val="65000"/>
                    <a:lumOff val="35000"/>
                  </a:schemeClr>
                </a:solidFill>
                <a:effectLst/>
              </a:rPr>
              <a:t>To be eligible the young person must be aged under</a:t>
            </a:r>
            <a:r>
              <a:rPr lang="en-GB" sz="1400" kern="1400" cap="all" dirty="0">
                <a:ln>
                  <a:noFill/>
                </a:ln>
                <a:solidFill>
                  <a:schemeClr val="tx1">
                    <a:lumMod val="65000"/>
                    <a:lumOff val="35000"/>
                  </a:schemeClr>
                </a:solidFill>
                <a:effectLst/>
              </a:rPr>
              <a:t> </a:t>
            </a:r>
            <a:r>
              <a:rPr lang="en-GB" sz="1400" kern="1400" dirty="0">
                <a:ln>
                  <a:noFill/>
                </a:ln>
                <a:solidFill>
                  <a:schemeClr val="tx1">
                    <a:lumMod val="65000"/>
                    <a:lumOff val="35000"/>
                  </a:schemeClr>
                </a:solidFill>
                <a:effectLst/>
              </a:rPr>
              <a:t>19 at the start of the academic year in which they start their program of study, the young person must satisfy the residency criteria defined in the EFSA funding guidance and must fall into the following categories:</a:t>
            </a:r>
          </a:p>
          <a:p>
            <a:pPr marL="0" marR="0" indent="0" algn="ctr">
              <a:lnSpc>
                <a:spcPct val="119000"/>
              </a:lnSpc>
              <a:spcAft>
                <a:spcPts val="600"/>
              </a:spcAft>
              <a:buNone/>
            </a:pPr>
            <a:r>
              <a:rPr lang="en-GB" sz="1400" kern="1400" dirty="0">
                <a:ln>
                  <a:noFill/>
                </a:ln>
                <a:solidFill>
                  <a:srgbClr val="000000"/>
                </a:solidFill>
                <a:effectLst/>
              </a:rPr>
              <a:t> </a:t>
            </a:r>
          </a:p>
        </p:txBody>
      </p:sp>
      <p:sp>
        <p:nvSpPr>
          <p:cNvPr id="38" name="TextBox 37">
            <a:extLst>
              <a:ext uri="{FF2B5EF4-FFF2-40B4-BE49-F238E27FC236}">
                <a16:creationId xmlns:a16="http://schemas.microsoft.com/office/drawing/2014/main" id="{F6603F3F-42E2-6D3E-AABF-20C5F63A559C}"/>
              </a:ext>
            </a:extLst>
          </p:cNvPr>
          <p:cNvSpPr txBox="1"/>
          <p:nvPr/>
        </p:nvSpPr>
        <p:spPr>
          <a:xfrm>
            <a:off x="1938694" y="3718009"/>
            <a:ext cx="4038600" cy="2243819"/>
          </a:xfrm>
          <a:prstGeom prst="rect">
            <a:avLst/>
          </a:prstGeom>
          <a:noFill/>
        </p:spPr>
        <p:txBody>
          <a:bodyPr wrap="square">
            <a:spAutoFit/>
          </a:bodyPr>
          <a:lstStyle/>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Students in care, care leavers or young people in receipt of income support (universal credit); and disabled young people in receipt of Employment Support Allowance and Disability Living Allowance / Personal  </a:t>
            </a:r>
            <a:r>
              <a:rPr lang="en-GB" sz="1200" kern="1400" dirty="0" err="1">
                <a:ln>
                  <a:noFill/>
                </a:ln>
                <a:solidFill>
                  <a:schemeClr val="tx1">
                    <a:lumMod val="65000"/>
                    <a:lumOff val="35000"/>
                  </a:schemeClr>
                </a:solidFill>
                <a:effectLst/>
                <a:latin typeface="Calibri" panose="020F0502020204030204" pitchFamily="34" charset="0"/>
              </a:rPr>
              <a:t>Intendance</a:t>
            </a:r>
            <a:r>
              <a:rPr lang="en-GB" sz="1200" kern="1400" dirty="0">
                <a:ln>
                  <a:noFill/>
                </a:ln>
                <a:solidFill>
                  <a:schemeClr val="tx1">
                    <a:lumMod val="65000"/>
                    <a:lumOff val="35000"/>
                  </a:schemeClr>
                </a:solidFill>
                <a:effectLst/>
                <a:latin typeface="Calibri" panose="020F0502020204030204" pitchFamily="34" charset="0"/>
              </a:rPr>
              <a:t> Payment are eligible to apply for  financial support up to £1200 per year from the group A 16-19 bursary fund.</a:t>
            </a:r>
          </a:p>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A student’s application will be means tested and may not be accepted.</a:t>
            </a:r>
          </a:p>
          <a:p>
            <a:pPr marL="0" marR="0" indent="0" algn="l">
              <a:lnSpc>
                <a:spcPct val="119000"/>
              </a:lnSpc>
              <a:spcAft>
                <a:spcPts val="600"/>
              </a:spcAft>
              <a:buNone/>
            </a:pPr>
            <a:r>
              <a:rPr lang="en-GB" sz="1400" kern="1400" dirty="0">
                <a:ln>
                  <a:noFill/>
                </a:ln>
                <a:solidFill>
                  <a:srgbClr val="000000"/>
                </a:solidFill>
                <a:effectLst/>
                <a:latin typeface="Calibri" panose="020F0502020204030204" pitchFamily="34" charset="0"/>
              </a:rPr>
              <a:t> </a:t>
            </a:r>
          </a:p>
        </p:txBody>
      </p:sp>
      <p:sp>
        <p:nvSpPr>
          <p:cNvPr id="40" name="TextBox 39">
            <a:extLst>
              <a:ext uri="{FF2B5EF4-FFF2-40B4-BE49-F238E27FC236}">
                <a16:creationId xmlns:a16="http://schemas.microsoft.com/office/drawing/2014/main" id="{A3495771-9C20-DBF8-2431-AA353A91C1EB}"/>
              </a:ext>
            </a:extLst>
          </p:cNvPr>
          <p:cNvSpPr txBox="1"/>
          <p:nvPr/>
        </p:nvSpPr>
        <p:spPr>
          <a:xfrm>
            <a:off x="6214707" y="3718009"/>
            <a:ext cx="4038600" cy="3102003"/>
          </a:xfrm>
          <a:prstGeom prst="rect">
            <a:avLst/>
          </a:prstGeom>
          <a:noFill/>
        </p:spPr>
        <p:txBody>
          <a:bodyPr wrap="square">
            <a:spAutoFit/>
          </a:bodyPr>
          <a:lstStyle/>
          <a:p>
            <a:r>
              <a:rPr lang="en-GB" sz="1200" dirty="0">
                <a:solidFill>
                  <a:schemeClr val="tx1">
                    <a:lumMod val="65000"/>
                    <a:lumOff val="35000"/>
                  </a:schemeClr>
                </a:solidFill>
              </a:rPr>
              <a:t>Students experiencing financial difficulty can apply for financial support. Eligibility is determined by means assessment of combined annual household income (to include salary and/or benefits &amp; Universal/Tax credits) within the threshold limit. </a:t>
            </a:r>
          </a:p>
          <a:p>
            <a:r>
              <a:rPr lang="en-GB" sz="1200" dirty="0">
                <a:solidFill>
                  <a:schemeClr val="tx1">
                    <a:lumMod val="65000"/>
                    <a:lumOff val="35000"/>
                  </a:schemeClr>
                </a:solidFill>
              </a:rPr>
              <a:t> </a:t>
            </a:r>
          </a:p>
          <a:p>
            <a:r>
              <a:rPr lang="en-GB" sz="1200" dirty="0">
                <a:solidFill>
                  <a:schemeClr val="tx1">
                    <a:lumMod val="65000"/>
                    <a:lumOff val="35000"/>
                  </a:schemeClr>
                </a:solidFill>
              </a:rPr>
              <a:t>Financial support will be allocated proportionally per year as follows:</a:t>
            </a:r>
          </a:p>
          <a:p>
            <a:r>
              <a:rPr lang="en-GB" sz="1100" dirty="0"/>
              <a:t> </a:t>
            </a:r>
          </a:p>
          <a:p>
            <a:r>
              <a:rPr lang="en-GB" sz="1100" b="1" u="sng" dirty="0"/>
              <a:t>Priority Group</a:t>
            </a:r>
            <a:r>
              <a:rPr lang="en-GB" sz="1100" b="1" dirty="0"/>
              <a:t>	</a:t>
            </a:r>
            <a:r>
              <a:rPr lang="en-GB" sz="1100" b="1" u="sng" dirty="0"/>
              <a:t>Household Income</a:t>
            </a:r>
            <a:endParaRPr lang="en-GB" sz="1100" dirty="0"/>
          </a:p>
          <a:p>
            <a:r>
              <a:rPr lang="en-GB" sz="1100" dirty="0"/>
              <a:t>High Plus	</a:t>
            </a:r>
            <a:r>
              <a:rPr lang="en-GB" sz="1100" b="1" dirty="0"/>
              <a:t>Under £17,809	(eligible for Free School Meals)</a:t>
            </a:r>
          </a:p>
          <a:p>
            <a:r>
              <a:rPr lang="en-GB" sz="1100" dirty="0"/>
              <a:t>High	</a:t>
            </a:r>
            <a:r>
              <a:rPr lang="en-GB" sz="1100" b="1" dirty="0"/>
              <a:t>£17,810 to £24,200</a:t>
            </a:r>
          </a:p>
          <a:p>
            <a:r>
              <a:rPr lang="en-GB" sz="1100" dirty="0"/>
              <a:t>Medium	</a:t>
            </a:r>
            <a:r>
              <a:rPr lang="en-GB" sz="1100" b="1" dirty="0"/>
              <a:t>£24,201 to £29,700</a:t>
            </a:r>
          </a:p>
          <a:p>
            <a:r>
              <a:rPr lang="en-GB" sz="1100" dirty="0"/>
              <a:t>Low	</a:t>
            </a:r>
            <a:r>
              <a:rPr lang="en-GB" sz="1100" b="1" dirty="0"/>
              <a:t>£29,701 to £33,000</a:t>
            </a:r>
          </a:p>
          <a:p>
            <a:r>
              <a:rPr lang="en-GB" dirty="0"/>
              <a:t> </a:t>
            </a:r>
          </a:p>
          <a:p>
            <a:pPr marL="0" marR="0" indent="0" algn="l">
              <a:lnSpc>
                <a:spcPct val="119000"/>
              </a:lnSpc>
              <a:spcAft>
                <a:spcPts val="600"/>
              </a:spcAft>
              <a:buNone/>
            </a:pPr>
            <a:r>
              <a:rPr lang="en-GB" sz="1400" kern="1400" dirty="0">
                <a:ln>
                  <a:noFill/>
                </a:ln>
                <a:solidFill>
                  <a:srgbClr val="000000"/>
                </a:solidFill>
                <a:effectLst/>
                <a:latin typeface="Calibri" panose="020F0502020204030204" pitchFamily="34" charset="0"/>
              </a:rPr>
              <a:t> </a:t>
            </a:r>
          </a:p>
        </p:txBody>
      </p:sp>
      <p:pic>
        <p:nvPicPr>
          <p:cNvPr id="41" name="Picture 40">
            <a:extLst>
              <a:ext uri="{FF2B5EF4-FFF2-40B4-BE49-F238E27FC236}">
                <a16:creationId xmlns:a16="http://schemas.microsoft.com/office/drawing/2014/main" id="{215807AB-A3D5-2875-BD1B-9169E5D1E3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00851" y="3250337"/>
            <a:ext cx="2314286" cy="438095"/>
          </a:xfrm>
          <a:prstGeom prst="rect">
            <a:avLst/>
          </a:prstGeom>
        </p:spPr>
      </p:pic>
      <p:pic>
        <p:nvPicPr>
          <p:cNvPr id="42" name="Picture 41">
            <a:extLst>
              <a:ext uri="{FF2B5EF4-FFF2-40B4-BE49-F238E27FC236}">
                <a16:creationId xmlns:a16="http://schemas.microsoft.com/office/drawing/2014/main" id="{BE0C082D-259E-E165-DC9D-5B8CE19BC9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6865" y="3250337"/>
            <a:ext cx="2314286" cy="438095"/>
          </a:xfrm>
          <a:prstGeom prst="rect">
            <a:avLst/>
          </a:prstGeom>
        </p:spPr>
      </p:pic>
      <p:sp>
        <p:nvSpPr>
          <p:cNvPr id="44" name="Content Placeholder 2">
            <a:extLst>
              <a:ext uri="{FF2B5EF4-FFF2-40B4-BE49-F238E27FC236}">
                <a16:creationId xmlns:a16="http://schemas.microsoft.com/office/drawing/2014/main" id="{C6E8C8AA-ADA4-C8B3-9227-22178F5FAD87}"/>
              </a:ext>
            </a:extLst>
          </p:cNvPr>
          <p:cNvSpPr txBox="1">
            <a:spLocks/>
          </p:cNvSpPr>
          <p:nvPr/>
        </p:nvSpPr>
        <p:spPr>
          <a:xfrm>
            <a:off x="3141229" y="3281264"/>
            <a:ext cx="1633530" cy="3903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800" b="1" dirty="0"/>
              <a:t>Group A</a:t>
            </a:r>
          </a:p>
          <a:p>
            <a:endParaRPr lang="en-GB" sz="2400" dirty="0"/>
          </a:p>
          <a:p>
            <a:endParaRPr lang="en-GB" sz="2400" dirty="0"/>
          </a:p>
          <a:p>
            <a:endParaRPr lang="en-GB" sz="2400" dirty="0"/>
          </a:p>
        </p:txBody>
      </p:sp>
      <p:sp>
        <p:nvSpPr>
          <p:cNvPr id="45" name="Content Placeholder 2">
            <a:extLst>
              <a:ext uri="{FF2B5EF4-FFF2-40B4-BE49-F238E27FC236}">
                <a16:creationId xmlns:a16="http://schemas.microsoft.com/office/drawing/2014/main" id="{9A280C96-8E6A-69AE-9174-26DCC97B1D5E}"/>
              </a:ext>
            </a:extLst>
          </p:cNvPr>
          <p:cNvSpPr txBox="1">
            <a:spLocks/>
          </p:cNvSpPr>
          <p:nvPr/>
        </p:nvSpPr>
        <p:spPr>
          <a:xfrm>
            <a:off x="7417242" y="3281264"/>
            <a:ext cx="1633530" cy="3903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800" b="1" dirty="0"/>
              <a:t>Group B</a:t>
            </a:r>
          </a:p>
          <a:p>
            <a:endParaRPr lang="en-GB" sz="2400" dirty="0"/>
          </a:p>
          <a:p>
            <a:endParaRPr lang="en-GB" sz="2400" dirty="0"/>
          </a:p>
          <a:p>
            <a:endParaRPr lang="en-GB" sz="2400" dirty="0"/>
          </a:p>
        </p:txBody>
      </p:sp>
      <p:pic>
        <p:nvPicPr>
          <p:cNvPr id="47" name="Picture 46" descr="A purple check mark on a white background&#10;&#10;AI-generated content may be incorrect.">
            <a:extLst>
              <a:ext uri="{FF2B5EF4-FFF2-40B4-BE49-F238E27FC236}">
                <a16:creationId xmlns:a16="http://schemas.microsoft.com/office/drawing/2014/main" id="{C644D30B-54BD-CB4D-A167-28868449973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7315" y="739202"/>
            <a:ext cx="1389358" cy="1965146"/>
          </a:xfrm>
          <a:prstGeom prst="rect">
            <a:avLst/>
          </a:prstGeom>
        </p:spPr>
      </p:pic>
      <p:pic>
        <p:nvPicPr>
          <p:cNvPr id="49" name="Picture 48" descr="A purple x symbol on a white background&#10;&#10;AI-generated content may be incorrect.">
            <a:extLst>
              <a:ext uri="{FF2B5EF4-FFF2-40B4-BE49-F238E27FC236}">
                <a16:creationId xmlns:a16="http://schemas.microsoft.com/office/drawing/2014/main" id="{8683415D-701B-3925-E550-17E0C6E72AA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53307" y="826948"/>
            <a:ext cx="1202535" cy="1700898"/>
          </a:xfrm>
          <a:prstGeom prst="rect">
            <a:avLst/>
          </a:prstGeom>
        </p:spPr>
      </p:pic>
    </p:spTree>
    <p:extLst>
      <p:ext uri="{BB962C8B-B14F-4D97-AF65-F5344CB8AC3E}">
        <p14:creationId xmlns:p14="http://schemas.microsoft.com/office/powerpoint/2010/main" val="342790979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7"/>
                                        </p:tgtEl>
                                        <p:attrNameLst>
                                          <p:attrName>style.visibility</p:attrName>
                                        </p:attrNameLst>
                                      </p:cBhvr>
                                      <p:to>
                                        <p:strVal val="visible"/>
                                      </p:to>
                                    </p:set>
                                    <p:animEffect transition="in" filter="fade">
                                      <p:cBhvr>
                                        <p:cTn id="7" dur="500"/>
                                        <p:tgtEl>
                                          <p:spTgt spid="47"/>
                                        </p:tgtEl>
                                      </p:cBhvr>
                                    </p:animEffect>
                                  </p:childTnLst>
                                </p:cTn>
                              </p:par>
                              <p:par>
                                <p:cTn id="8" presetID="10" presetClass="entr" presetSubtype="0" fill="hold" nodeType="withEffect">
                                  <p:stCondLst>
                                    <p:cond delay="0"/>
                                  </p:stCondLst>
                                  <p:childTnLst>
                                    <p:set>
                                      <p:cBhvr>
                                        <p:cTn id="9" dur="1" fill="hold">
                                          <p:stCondLst>
                                            <p:cond delay="0"/>
                                          </p:stCondLst>
                                        </p:cTn>
                                        <p:tgtEl>
                                          <p:spTgt spid="49"/>
                                        </p:tgtEl>
                                        <p:attrNameLst>
                                          <p:attrName>style.visibility</p:attrName>
                                        </p:attrNameLst>
                                      </p:cBhvr>
                                      <p:to>
                                        <p:strVal val="visible"/>
                                      </p:to>
                                    </p:set>
                                    <p:animEffect transition="in" filter="fade">
                                      <p:cBhvr>
                                        <p:cTn id="10" dur="500"/>
                                        <p:tgtEl>
                                          <p:spTgt spid="49"/>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2"/>
                                        </p:tgtEl>
                                        <p:attrNameLst>
                                          <p:attrName>style.visibility</p:attrName>
                                        </p:attrNameLst>
                                      </p:cBhvr>
                                      <p:to>
                                        <p:strVal val="visible"/>
                                      </p:to>
                                    </p:set>
                                    <p:animEffect transition="in" filter="fade">
                                      <p:cBhvr>
                                        <p:cTn id="13" dur="500"/>
                                        <p:tgtEl>
                                          <p:spTgt spid="2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fade">
                                      <p:cBhvr>
                                        <p:cTn id="21" dur="500"/>
                                        <p:tgtEl>
                                          <p:spTgt spid="2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fade">
                                      <p:cBhvr>
                                        <p:cTn id="24" dur="500"/>
                                        <p:tgtEl>
                                          <p:spTgt spid="29"/>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animEffect transition="in" filter="fade">
                                      <p:cBhvr>
                                        <p:cTn id="29" dur="500"/>
                                        <p:tgtEl>
                                          <p:spTgt spid="38"/>
                                        </p:tgtEl>
                                      </p:cBhvr>
                                    </p:animEffect>
                                  </p:childTnLst>
                                </p:cTn>
                              </p:par>
                              <p:par>
                                <p:cTn id="30" presetID="10" presetClass="entr" presetSubtype="0" fill="hold" nodeType="withEffect">
                                  <p:stCondLst>
                                    <p:cond delay="0"/>
                                  </p:stCondLst>
                                  <p:childTnLst>
                                    <p:set>
                                      <p:cBhvr>
                                        <p:cTn id="31" dur="1" fill="hold">
                                          <p:stCondLst>
                                            <p:cond delay="0"/>
                                          </p:stCondLst>
                                        </p:cTn>
                                        <p:tgtEl>
                                          <p:spTgt spid="41"/>
                                        </p:tgtEl>
                                        <p:attrNameLst>
                                          <p:attrName>style.visibility</p:attrName>
                                        </p:attrNameLst>
                                      </p:cBhvr>
                                      <p:to>
                                        <p:strVal val="visible"/>
                                      </p:to>
                                    </p:set>
                                    <p:animEffect transition="in" filter="fade">
                                      <p:cBhvr>
                                        <p:cTn id="32" dur="500"/>
                                        <p:tgtEl>
                                          <p:spTgt spid="4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44"/>
                                        </p:tgtEl>
                                        <p:attrNameLst>
                                          <p:attrName>style.visibility</p:attrName>
                                        </p:attrNameLst>
                                      </p:cBhvr>
                                      <p:to>
                                        <p:strVal val="visible"/>
                                      </p:to>
                                    </p:set>
                                    <p:animEffect transition="in" filter="fade">
                                      <p:cBhvr>
                                        <p:cTn id="35" dur="500"/>
                                        <p:tgtEl>
                                          <p:spTgt spid="44"/>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40"/>
                                        </p:tgtEl>
                                        <p:attrNameLst>
                                          <p:attrName>style.visibility</p:attrName>
                                        </p:attrNameLst>
                                      </p:cBhvr>
                                      <p:to>
                                        <p:strVal val="visible"/>
                                      </p:to>
                                    </p:set>
                                    <p:animEffect transition="in" filter="fade">
                                      <p:cBhvr>
                                        <p:cTn id="38" dur="500"/>
                                        <p:tgtEl>
                                          <p:spTgt spid="40"/>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fade">
                                      <p:cBhvr>
                                        <p:cTn id="41" dur="500"/>
                                        <p:tgtEl>
                                          <p:spTgt spid="45"/>
                                        </p:tgtEl>
                                      </p:cBhvr>
                                    </p:animEffect>
                                  </p:childTnLst>
                                </p:cTn>
                              </p:par>
                              <p:par>
                                <p:cTn id="42" presetID="10" presetClass="entr" presetSubtype="0" fill="hold" nodeType="withEffect">
                                  <p:stCondLst>
                                    <p:cond delay="0"/>
                                  </p:stCondLst>
                                  <p:childTnLst>
                                    <p:set>
                                      <p:cBhvr>
                                        <p:cTn id="43" dur="1" fill="hold">
                                          <p:stCondLst>
                                            <p:cond delay="0"/>
                                          </p:stCondLst>
                                        </p:cTn>
                                        <p:tgtEl>
                                          <p:spTgt spid="42"/>
                                        </p:tgtEl>
                                        <p:attrNameLst>
                                          <p:attrName>style.visibility</p:attrName>
                                        </p:attrNameLst>
                                      </p:cBhvr>
                                      <p:to>
                                        <p:strVal val="visible"/>
                                      </p:to>
                                    </p:set>
                                    <p:animEffect transition="in" filter="fade">
                                      <p:cBhvr>
                                        <p:cTn id="44"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7" grpId="0"/>
      <p:bldP spid="29" grpId="0"/>
      <p:bldP spid="38" grpId="0"/>
      <p:bldP spid="40" grpId="0"/>
      <p:bldP spid="44" grpId="0"/>
      <p:bldP spid="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A2EDE-61FE-98DA-9BF8-437F54F949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01B34E-AC0C-4AB4-FA48-ECF2F3FEE9AF}"/>
              </a:ext>
            </a:extLst>
          </p:cNvPr>
          <p:cNvSpPr>
            <a:spLocks noGrp="1"/>
          </p:cNvSpPr>
          <p:nvPr>
            <p:ph type="title"/>
          </p:nvPr>
        </p:nvSpPr>
        <p:spPr/>
        <p:txBody>
          <a:bodyPr/>
          <a:lstStyle/>
          <a:p>
            <a:pPr algn="ctr"/>
            <a:r>
              <a:rPr lang="en-GB" b="1" dirty="0">
                <a:solidFill>
                  <a:schemeClr val="tx1">
                    <a:lumMod val="65000"/>
                    <a:lumOff val="35000"/>
                  </a:schemeClr>
                </a:solidFill>
              </a:rPr>
              <a:t>Application Process</a:t>
            </a:r>
            <a:endParaRPr lang="en-GB" dirty="0"/>
          </a:p>
        </p:txBody>
      </p:sp>
      <p:sp>
        <p:nvSpPr>
          <p:cNvPr id="25" name="AutoShape 2">
            <a:extLst>
              <a:ext uri="{FF2B5EF4-FFF2-40B4-BE49-F238E27FC236}">
                <a16:creationId xmlns:a16="http://schemas.microsoft.com/office/drawing/2014/main" id="{6A9652B9-5D25-7F3B-EDAF-0332AC7BBC6E}"/>
              </a:ext>
            </a:extLst>
          </p:cNvPr>
          <p:cNvSpPr>
            <a:spLocks noChangeArrowheads="1"/>
          </p:cNvSpPr>
          <p:nvPr/>
        </p:nvSpPr>
        <p:spPr bwMode="auto">
          <a:xfrm rot="5400000">
            <a:off x="5859090" y="-6038243"/>
            <a:ext cx="431800" cy="12508287"/>
          </a:xfrm>
          <a:prstGeom prst="homePlate">
            <a:avLst>
              <a:gd name="adj" fmla="val 25000"/>
            </a:avLst>
          </a:prstGeom>
          <a:solidFill>
            <a:srgbClr val="56328D"/>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 name="TextBox 3">
            <a:extLst>
              <a:ext uri="{FF2B5EF4-FFF2-40B4-BE49-F238E27FC236}">
                <a16:creationId xmlns:a16="http://schemas.microsoft.com/office/drawing/2014/main" id="{CBF3FA21-0EC0-3AFE-41F7-1582C4834F47}"/>
              </a:ext>
            </a:extLst>
          </p:cNvPr>
          <p:cNvSpPr txBox="1"/>
          <p:nvPr/>
        </p:nvSpPr>
        <p:spPr>
          <a:xfrm>
            <a:off x="1516856" y="4761584"/>
            <a:ext cx="9158287" cy="1507529"/>
          </a:xfrm>
          <a:prstGeom prst="rect">
            <a:avLst/>
          </a:prstGeom>
          <a:noFill/>
        </p:spPr>
        <p:txBody>
          <a:bodyPr wrap="square">
            <a:spAutoFit/>
          </a:bodyPr>
          <a:lstStyle/>
          <a:p>
            <a:pPr marL="0" marR="0" indent="0" algn="ctr">
              <a:lnSpc>
                <a:spcPct val="119000"/>
              </a:lnSpc>
              <a:spcAft>
                <a:spcPts val="600"/>
              </a:spcAft>
              <a:buNone/>
            </a:pPr>
            <a:endParaRPr lang="en-GB" sz="1200" kern="1400" dirty="0">
              <a:ln>
                <a:noFill/>
              </a:ln>
              <a:solidFill>
                <a:schemeClr val="tx1">
                  <a:lumMod val="65000"/>
                  <a:lumOff val="35000"/>
                </a:schemeClr>
              </a:solidFill>
              <a:effectLst/>
              <a:latin typeface="Calibri" panose="020F0502020204030204" pitchFamily="34" charset="0"/>
            </a:endParaRPr>
          </a:p>
          <a:p>
            <a:pPr marL="0" marR="0" indent="0" algn="ctr">
              <a:lnSpc>
                <a:spcPct val="75000"/>
              </a:lnSpc>
              <a:spcAft>
                <a:spcPts val="600"/>
              </a:spcAft>
              <a:buNone/>
            </a:pPr>
            <a:r>
              <a:rPr lang="en-GB" sz="1200" b="1" u="sng" kern="1400" dirty="0">
                <a:ln>
                  <a:noFill/>
                </a:ln>
                <a:solidFill>
                  <a:schemeClr val="tx1">
                    <a:lumMod val="65000"/>
                    <a:lumOff val="35000"/>
                  </a:schemeClr>
                </a:solidFill>
                <a:effectLst/>
                <a:latin typeface="Calibri" panose="020F0502020204030204" pitchFamily="34" charset="0"/>
              </a:rPr>
              <a:t>Application assessment &amp; cut off dates</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ctr">
              <a:lnSpc>
                <a:spcPct val="75000"/>
              </a:lnSpc>
              <a:spcAft>
                <a:spcPts val="600"/>
              </a:spcAft>
              <a:buNone/>
            </a:pPr>
            <a:r>
              <a:rPr lang="en-GB" sz="1200" b="1" u="sng" kern="1400" dirty="0">
                <a:ln>
                  <a:noFill/>
                </a:ln>
                <a:solidFill>
                  <a:schemeClr val="tx1">
                    <a:lumMod val="65000"/>
                    <a:lumOff val="35000"/>
                  </a:schemeClr>
                </a:solidFill>
                <a:effectLst/>
                <a:latin typeface="Calibri" panose="020F0502020204030204" pitchFamily="34" charset="0"/>
              </a:rPr>
              <a:t> </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Applications take two - four weeks to process. If you haven’t heard an update on the status of your application two–four weeks following submission, please contact P16@emmanuel.nottingham.sch.uk</a:t>
            </a:r>
          </a:p>
          <a:p>
            <a:pPr marL="0" marR="0" indent="0" algn="l">
              <a:lnSpc>
                <a:spcPct val="119000"/>
              </a:lnSpc>
              <a:spcAft>
                <a:spcPts val="600"/>
              </a:spcAft>
              <a:buNone/>
            </a:pPr>
            <a:r>
              <a:rPr lang="en-GB" sz="1000" kern="1400" dirty="0">
                <a:ln>
                  <a:noFill/>
                </a:ln>
                <a:solidFill>
                  <a:srgbClr val="000000"/>
                </a:solidFill>
                <a:effectLst/>
                <a:latin typeface="Calibri" panose="020F0502020204030204" pitchFamily="34" charset="0"/>
              </a:rPr>
              <a:t> </a:t>
            </a:r>
          </a:p>
        </p:txBody>
      </p:sp>
      <p:pic>
        <p:nvPicPr>
          <p:cNvPr id="6" name="Picture 5" descr="A purple line drawing of a picture&#10;&#10;AI-generated content may be incorrect.">
            <a:extLst>
              <a:ext uri="{FF2B5EF4-FFF2-40B4-BE49-F238E27FC236}">
                <a16:creationId xmlns:a16="http://schemas.microsoft.com/office/drawing/2014/main" id="{BD0CB12F-8C4E-2CA7-F35E-6AAC2E4229C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421" y="431801"/>
            <a:ext cx="1434435" cy="2028905"/>
          </a:xfrm>
          <a:prstGeom prst="rect">
            <a:avLst/>
          </a:prstGeom>
        </p:spPr>
      </p:pic>
      <p:pic>
        <p:nvPicPr>
          <p:cNvPr id="7" name="Picture 6" descr="A purple line drawing of a picture&#10;&#10;AI-generated content may be incorrect.">
            <a:extLst>
              <a:ext uri="{FF2B5EF4-FFF2-40B4-BE49-F238E27FC236}">
                <a16:creationId xmlns:a16="http://schemas.microsoft.com/office/drawing/2014/main" id="{F677CC1E-DAF3-A922-3AE6-07EDDDCE66B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75143" y="431801"/>
            <a:ext cx="1434435" cy="2028905"/>
          </a:xfrm>
          <a:prstGeom prst="rect">
            <a:avLst/>
          </a:prstGeom>
        </p:spPr>
      </p:pic>
      <p:sp>
        <p:nvSpPr>
          <p:cNvPr id="9" name="TextBox 8">
            <a:extLst>
              <a:ext uri="{FF2B5EF4-FFF2-40B4-BE49-F238E27FC236}">
                <a16:creationId xmlns:a16="http://schemas.microsoft.com/office/drawing/2014/main" id="{D203F59D-82E1-98E0-8AFD-4FB5E89BE66E}"/>
              </a:ext>
            </a:extLst>
          </p:cNvPr>
          <p:cNvSpPr txBox="1"/>
          <p:nvPr/>
        </p:nvSpPr>
        <p:spPr>
          <a:xfrm>
            <a:off x="1795462" y="1619201"/>
            <a:ext cx="8601075" cy="737318"/>
          </a:xfrm>
          <a:prstGeom prst="rect">
            <a:avLst/>
          </a:prstGeom>
          <a:noFill/>
        </p:spPr>
        <p:txBody>
          <a:bodyPr wrap="square">
            <a:spAutoFit/>
          </a:bodyPr>
          <a:lstStyle/>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Bursary Application Forms should be submitted to sixth form reception along with the appropriate documented evidence of proof of income and benefits.  Confirmation that an application has been successful, and the level of funding allocation will be communicated by email directly to the student. Applications will be dealt with in  order of the date they are received.</a:t>
            </a:r>
          </a:p>
        </p:txBody>
      </p:sp>
      <p:sp>
        <p:nvSpPr>
          <p:cNvPr id="11" name="TextBox 10">
            <a:extLst>
              <a:ext uri="{FF2B5EF4-FFF2-40B4-BE49-F238E27FC236}">
                <a16:creationId xmlns:a16="http://schemas.microsoft.com/office/drawing/2014/main" id="{0F0ED833-9AD6-5AD7-8797-B71B976E2C02}"/>
              </a:ext>
            </a:extLst>
          </p:cNvPr>
          <p:cNvSpPr txBox="1"/>
          <p:nvPr/>
        </p:nvSpPr>
        <p:spPr>
          <a:xfrm>
            <a:off x="1462086" y="2617792"/>
            <a:ext cx="9267825" cy="2143792"/>
          </a:xfrm>
          <a:prstGeom prst="rect">
            <a:avLst/>
          </a:prstGeom>
          <a:noFill/>
        </p:spPr>
        <p:txBody>
          <a:bodyPr wrap="square">
            <a:spAutoFit/>
          </a:bodyPr>
          <a:lstStyle/>
          <a:p>
            <a:pPr marL="0" marR="0" indent="0" algn="ctr">
              <a:lnSpc>
                <a:spcPct val="119000"/>
              </a:lnSpc>
              <a:spcAft>
                <a:spcPts val="600"/>
              </a:spcAft>
              <a:buNone/>
            </a:pPr>
            <a:r>
              <a:rPr lang="en-GB" sz="1200" b="1" kern="1400" dirty="0">
                <a:ln>
                  <a:noFill/>
                </a:ln>
                <a:solidFill>
                  <a:schemeClr val="tx1">
                    <a:lumMod val="65000"/>
                    <a:lumOff val="35000"/>
                  </a:schemeClr>
                </a:solidFill>
                <a:effectLst/>
                <a:latin typeface="Calibri" panose="020F0502020204030204" pitchFamily="34" charset="0"/>
              </a:rPr>
              <a:t> The types of evidence that are required in order to assess the household's income:</a:t>
            </a:r>
          </a:p>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 </a:t>
            </a:r>
          </a:p>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Salaried income (P60 24/25 or 3 most recent pay slips)/ Accounts/ Self-Assessment 2024/2025/ Benefits such as Universal Credit, Personal independent payment, Income support, Job Seeker’s Allowance, Incapacity Benefit, Carer’s allowance, Working and / child tax credit, Grants or Bursaries, Pension allowance– Private &amp;/ state. Most recent entitlement/award letter (preferably dated within the last 3 months)</a:t>
            </a:r>
          </a:p>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 </a:t>
            </a:r>
          </a:p>
          <a:p>
            <a:pPr marL="0" marR="0" indent="0" algn="ctr">
              <a:lnSpc>
                <a:spcPct val="119000"/>
              </a:lnSpc>
              <a:spcAft>
                <a:spcPts val="600"/>
              </a:spcAft>
              <a:buNone/>
            </a:pPr>
            <a:r>
              <a:rPr lang="en-GB" sz="1200" b="1" kern="1400" dirty="0">
                <a:ln>
                  <a:noFill/>
                </a:ln>
                <a:solidFill>
                  <a:schemeClr val="tx1">
                    <a:lumMod val="65000"/>
                    <a:lumOff val="35000"/>
                  </a:schemeClr>
                </a:solidFill>
                <a:effectLst/>
                <a:latin typeface="Calibri" panose="020F0502020204030204" pitchFamily="34" charset="0"/>
              </a:rPr>
              <a:t>PLEASE NOTE: </a:t>
            </a:r>
            <a:r>
              <a:rPr lang="en-GB" sz="1200" kern="1400" dirty="0">
                <a:ln>
                  <a:noFill/>
                </a:ln>
                <a:solidFill>
                  <a:schemeClr val="tx1">
                    <a:lumMod val="65000"/>
                    <a:lumOff val="35000"/>
                  </a:schemeClr>
                </a:solidFill>
                <a:effectLst/>
                <a:latin typeface="Calibri" panose="020F0502020204030204" pitchFamily="34" charset="0"/>
              </a:rPr>
              <a:t>It is the expectation and responsibility of parents and students that they are accountable for informing the academy of any changes to their circumstances that may affect their eligibility for continued bursary funding.</a:t>
            </a:r>
          </a:p>
        </p:txBody>
      </p:sp>
    </p:spTree>
    <p:extLst>
      <p:ext uri="{BB962C8B-B14F-4D97-AF65-F5344CB8AC3E}">
        <p14:creationId xmlns:p14="http://schemas.microsoft.com/office/powerpoint/2010/main" val="3198892241"/>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fad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DBA31-4E80-1686-EDDE-5F43E65E5D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F62097-79AB-D623-20F9-69F28CDB1718}"/>
              </a:ext>
            </a:extLst>
          </p:cNvPr>
          <p:cNvSpPr>
            <a:spLocks noGrp="1"/>
          </p:cNvSpPr>
          <p:nvPr>
            <p:ph type="title"/>
          </p:nvPr>
        </p:nvSpPr>
        <p:spPr/>
        <p:txBody>
          <a:bodyPr/>
          <a:lstStyle/>
          <a:p>
            <a:pPr algn="ctr"/>
            <a:r>
              <a:rPr lang="en-GB" b="1" dirty="0">
                <a:solidFill>
                  <a:schemeClr val="tx1">
                    <a:lumMod val="65000"/>
                    <a:lumOff val="35000"/>
                  </a:schemeClr>
                </a:solidFill>
              </a:rPr>
              <a:t>What happens next?</a:t>
            </a:r>
            <a:endParaRPr lang="en-GB" dirty="0"/>
          </a:p>
        </p:txBody>
      </p:sp>
      <p:sp>
        <p:nvSpPr>
          <p:cNvPr id="25" name="AutoShape 2">
            <a:extLst>
              <a:ext uri="{FF2B5EF4-FFF2-40B4-BE49-F238E27FC236}">
                <a16:creationId xmlns:a16="http://schemas.microsoft.com/office/drawing/2014/main" id="{5873BD65-DAEC-1CFE-0635-7158E91F2DF3}"/>
              </a:ext>
            </a:extLst>
          </p:cNvPr>
          <p:cNvSpPr>
            <a:spLocks noChangeArrowheads="1"/>
          </p:cNvSpPr>
          <p:nvPr/>
        </p:nvSpPr>
        <p:spPr bwMode="auto">
          <a:xfrm rot="5400000">
            <a:off x="5859090" y="-6038243"/>
            <a:ext cx="431800" cy="12508287"/>
          </a:xfrm>
          <a:prstGeom prst="homePlate">
            <a:avLst>
              <a:gd name="adj" fmla="val 25000"/>
            </a:avLst>
          </a:prstGeom>
          <a:solidFill>
            <a:srgbClr val="56328D"/>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 name="TextBox 3">
            <a:extLst>
              <a:ext uri="{FF2B5EF4-FFF2-40B4-BE49-F238E27FC236}">
                <a16:creationId xmlns:a16="http://schemas.microsoft.com/office/drawing/2014/main" id="{6E217053-E2CA-3F6D-96D9-375052D58956}"/>
              </a:ext>
            </a:extLst>
          </p:cNvPr>
          <p:cNvSpPr txBox="1"/>
          <p:nvPr/>
        </p:nvSpPr>
        <p:spPr>
          <a:xfrm>
            <a:off x="1404167" y="4372703"/>
            <a:ext cx="9341644" cy="1627369"/>
          </a:xfrm>
          <a:prstGeom prst="rect">
            <a:avLst/>
          </a:prstGeom>
          <a:noFill/>
        </p:spPr>
        <p:txBody>
          <a:bodyPr wrap="square">
            <a:spAutoFit/>
          </a:bodyPr>
          <a:lstStyle/>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  </a:t>
            </a:r>
            <a:r>
              <a:rPr lang="en-GB" sz="1200" b="1" kern="1400" dirty="0">
                <a:ln>
                  <a:noFill/>
                </a:ln>
                <a:solidFill>
                  <a:schemeClr val="tx1">
                    <a:lumMod val="65000"/>
                    <a:lumOff val="35000"/>
                  </a:schemeClr>
                </a:solidFill>
                <a:effectLst/>
                <a:latin typeface="Calibri" panose="020F0502020204030204" pitchFamily="34" charset="0"/>
              </a:rPr>
              <a:t>IMPORTANT - Please note that payment figures quoted are subject to change dependent on annual funding and demographic need of students which cannot be pre-determined until enrolment and application to the scheme.</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200" b="1" kern="1400" dirty="0">
                <a:ln>
                  <a:noFill/>
                </a:ln>
                <a:solidFill>
                  <a:schemeClr val="tx1">
                    <a:lumMod val="65000"/>
                    <a:lumOff val="35000"/>
                  </a:schemeClr>
                </a:solidFill>
                <a:effectLst/>
                <a:latin typeface="Calibri" panose="020F0502020204030204" pitchFamily="34" charset="0"/>
              </a:rPr>
              <a:t> </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200" u="sng" kern="1400" dirty="0">
                <a:ln>
                  <a:noFill/>
                </a:ln>
                <a:solidFill>
                  <a:schemeClr val="tx1">
                    <a:lumMod val="65000"/>
                    <a:lumOff val="35000"/>
                  </a:schemeClr>
                </a:solidFill>
                <a:effectLst/>
                <a:latin typeface="Calibri" panose="020F0502020204030204" pitchFamily="34" charset="0"/>
              </a:rPr>
              <a:t>The Sixth Form cannot supplement the bursary once its funds have been used up and no further student claims will be possible during that academic year.</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 </a:t>
            </a:r>
          </a:p>
        </p:txBody>
      </p:sp>
      <p:pic>
        <p:nvPicPr>
          <p:cNvPr id="10" name="Picture 9" descr="A purple figure with question marks above his head&#10;&#10;AI-generated content may be incorrect.">
            <a:extLst>
              <a:ext uri="{FF2B5EF4-FFF2-40B4-BE49-F238E27FC236}">
                <a16:creationId xmlns:a16="http://schemas.microsoft.com/office/drawing/2014/main" id="{89E260AC-5332-4E86-AD50-5D447D7E02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8912" y="704454"/>
            <a:ext cx="1394535" cy="1972468"/>
          </a:xfrm>
          <a:prstGeom prst="rect">
            <a:avLst/>
          </a:prstGeom>
        </p:spPr>
      </p:pic>
      <p:pic>
        <p:nvPicPr>
          <p:cNvPr id="11" name="Picture 10" descr="A purple figure with question marks above his head&#10;&#10;AI-generated content may be incorrect.">
            <a:extLst>
              <a:ext uri="{FF2B5EF4-FFF2-40B4-BE49-F238E27FC236}">
                <a16:creationId xmlns:a16="http://schemas.microsoft.com/office/drawing/2014/main" id="{07CF362B-8752-4B7B-9980-CF87E2D6388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60526" y="831848"/>
            <a:ext cx="1394535" cy="1972468"/>
          </a:xfrm>
          <a:prstGeom prst="rect">
            <a:avLst/>
          </a:prstGeom>
        </p:spPr>
      </p:pic>
      <p:sp>
        <p:nvSpPr>
          <p:cNvPr id="13" name="TextBox 12">
            <a:extLst>
              <a:ext uri="{FF2B5EF4-FFF2-40B4-BE49-F238E27FC236}">
                <a16:creationId xmlns:a16="http://schemas.microsoft.com/office/drawing/2014/main" id="{23C19227-B1E3-9FA7-71CC-DA005396FB68}"/>
              </a:ext>
            </a:extLst>
          </p:cNvPr>
          <p:cNvSpPr txBox="1"/>
          <p:nvPr/>
        </p:nvSpPr>
        <p:spPr>
          <a:xfrm>
            <a:off x="1493447" y="1510184"/>
            <a:ext cx="9167079" cy="737318"/>
          </a:xfrm>
          <a:prstGeom prst="rect">
            <a:avLst/>
          </a:prstGeom>
          <a:noFill/>
        </p:spPr>
        <p:txBody>
          <a:bodyPr wrap="square">
            <a:spAutoFit/>
          </a:bodyPr>
          <a:lstStyle/>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Once we have confirmed your eligibility, the amount of funding you will be eligible for will be allocated according to need. We will assess your need according to the number of household dependents, the distance the student travels to attend Sixth Form and whether or not the student will attend any placements as part of their course and if they require specific clothing or equipment. </a:t>
            </a:r>
          </a:p>
        </p:txBody>
      </p:sp>
      <p:sp>
        <p:nvSpPr>
          <p:cNvPr id="15" name="TextBox 14">
            <a:extLst>
              <a:ext uri="{FF2B5EF4-FFF2-40B4-BE49-F238E27FC236}">
                <a16:creationId xmlns:a16="http://schemas.microsoft.com/office/drawing/2014/main" id="{C98EB9C9-A10D-3E64-8984-6ABFF664125A}"/>
              </a:ext>
            </a:extLst>
          </p:cNvPr>
          <p:cNvSpPr txBox="1"/>
          <p:nvPr/>
        </p:nvSpPr>
        <p:spPr>
          <a:xfrm>
            <a:off x="1491450" y="2496418"/>
            <a:ext cx="9167079" cy="1627369"/>
          </a:xfrm>
          <a:prstGeom prst="rect">
            <a:avLst/>
          </a:prstGeom>
          <a:noFill/>
        </p:spPr>
        <p:txBody>
          <a:bodyPr wrap="square">
            <a:spAutoFit/>
          </a:bodyPr>
          <a:lstStyle/>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Students may apply at any time using other exceptional circumstances which are not dependent on previous years financial records.</a:t>
            </a:r>
          </a:p>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Applications to be made directly to Head of Sixth Form in writing for adjudication, that adjudication to be ratified by a member of Senior Leadership Team.</a:t>
            </a:r>
          </a:p>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Termly limits will be applied depending on circumstances and the uptake in specific priority groups.</a:t>
            </a:r>
          </a:p>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If a student leaves their learning program or completes their course, they will not be  eligible to receive further payment, and any overpaid monies may need to be repaid.</a:t>
            </a:r>
          </a:p>
        </p:txBody>
      </p:sp>
    </p:spTree>
    <p:extLst>
      <p:ext uri="{BB962C8B-B14F-4D97-AF65-F5344CB8AC3E}">
        <p14:creationId xmlns:p14="http://schemas.microsoft.com/office/powerpoint/2010/main" val="172241512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15"/>
                                        </p:tgtEl>
                                        <p:attrNameLst>
                                          <p:attrName>style.visibility</p:attrName>
                                        </p:attrNameLst>
                                      </p:cBhvr>
                                      <p:to>
                                        <p:strVal val="visible"/>
                                      </p:to>
                                    </p:set>
                                    <p:animEffect transition="in" filter="fade">
                                      <p:cBhvr>
                                        <p:cTn id="18" dur="500"/>
                                        <p:tgtEl>
                                          <p:spTgt spid="15"/>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fade">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10C26F-9682-2CC8-4011-D82851446D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5A2901-7D45-1E81-43D4-D7B79CDE17BD}"/>
              </a:ext>
            </a:extLst>
          </p:cNvPr>
          <p:cNvSpPr>
            <a:spLocks noGrp="1"/>
          </p:cNvSpPr>
          <p:nvPr>
            <p:ph type="title"/>
          </p:nvPr>
        </p:nvSpPr>
        <p:spPr/>
        <p:txBody>
          <a:bodyPr/>
          <a:lstStyle/>
          <a:p>
            <a:pPr algn="ctr"/>
            <a:r>
              <a:rPr lang="en-GB" b="1" dirty="0">
                <a:solidFill>
                  <a:schemeClr val="tx1">
                    <a:lumMod val="65000"/>
                    <a:lumOff val="35000"/>
                  </a:schemeClr>
                </a:solidFill>
              </a:rPr>
              <a:t>How are the Bursary Payments made to you?</a:t>
            </a:r>
            <a:endParaRPr lang="en-GB" dirty="0"/>
          </a:p>
        </p:txBody>
      </p:sp>
      <p:sp>
        <p:nvSpPr>
          <p:cNvPr id="25" name="AutoShape 2">
            <a:extLst>
              <a:ext uri="{FF2B5EF4-FFF2-40B4-BE49-F238E27FC236}">
                <a16:creationId xmlns:a16="http://schemas.microsoft.com/office/drawing/2014/main" id="{722E26D7-66EA-157F-C444-F5E939F76A1B}"/>
              </a:ext>
            </a:extLst>
          </p:cNvPr>
          <p:cNvSpPr>
            <a:spLocks noChangeArrowheads="1"/>
          </p:cNvSpPr>
          <p:nvPr/>
        </p:nvSpPr>
        <p:spPr bwMode="auto">
          <a:xfrm rot="5400000">
            <a:off x="5859090" y="-6038243"/>
            <a:ext cx="431800" cy="12508287"/>
          </a:xfrm>
          <a:prstGeom prst="homePlate">
            <a:avLst>
              <a:gd name="adj" fmla="val 25000"/>
            </a:avLst>
          </a:prstGeom>
          <a:solidFill>
            <a:srgbClr val="56328D"/>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 name="TextBox 3">
            <a:extLst>
              <a:ext uri="{FF2B5EF4-FFF2-40B4-BE49-F238E27FC236}">
                <a16:creationId xmlns:a16="http://schemas.microsoft.com/office/drawing/2014/main" id="{F37806F0-A8CE-DE88-91E1-C24C65B15687}"/>
              </a:ext>
            </a:extLst>
          </p:cNvPr>
          <p:cNvSpPr txBox="1"/>
          <p:nvPr/>
        </p:nvSpPr>
        <p:spPr>
          <a:xfrm>
            <a:off x="1558249" y="3049050"/>
            <a:ext cx="6229350" cy="3296672"/>
          </a:xfrm>
          <a:prstGeom prst="rect">
            <a:avLst/>
          </a:prstGeom>
          <a:noFill/>
        </p:spPr>
        <p:txBody>
          <a:bodyPr wrap="square">
            <a:spAutoFit/>
          </a:bodyPr>
          <a:lstStyle/>
          <a:p>
            <a:pPr marL="0" marR="0" indent="0" algn="ctr">
              <a:lnSpc>
                <a:spcPct val="119000"/>
              </a:lnSpc>
              <a:spcAft>
                <a:spcPts val="600"/>
              </a:spcAft>
              <a:buNone/>
            </a:pPr>
            <a:r>
              <a:rPr lang="en-GB" sz="1100" b="1" u="sng" kern="1400" dirty="0">
                <a:ln>
                  <a:noFill/>
                </a:ln>
                <a:solidFill>
                  <a:schemeClr val="tx1">
                    <a:lumMod val="65000"/>
                    <a:lumOff val="35000"/>
                  </a:schemeClr>
                </a:solidFill>
                <a:effectLst/>
                <a:latin typeface="Calibri" panose="020F0502020204030204" pitchFamily="34" charset="0"/>
              </a:rPr>
              <a:t>Reimbursement</a:t>
            </a:r>
            <a:endParaRPr lang="en-GB" sz="1000" b="1"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100" kern="1400" dirty="0">
                <a:ln>
                  <a:noFill/>
                </a:ln>
                <a:solidFill>
                  <a:schemeClr val="tx1">
                    <a:lumMod val="65000"/>
                    <a:lumOff val="35000"/>
                  </a:schemeClr>
                </a:solidFill>
                <a:effectLst/>
                <a:latin typeface="Calibri" panose="020F0502020204030204" pitchFamily="34" charset="0"/>
              </a:rPr>
              <a:t>We prefer to make payments in kind and encourage the use of the bursary to reimburse students’ cost of travel, essential books, equipment or specialist clothing. This can be paid on a reimbursement basis; receipts must be handed into the Sixth Form office in order to have the amount reimbursed.  </a:t>
            </a:r>
            <a:endParaRPr lang="en-GB" sz="10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100" kern="1400" dirty="0">
                <a:ln>
                  <a:noFill/>
                </a:ln>
                <a:solidFill>
                  <a:schemeClr val="tx1">
                    <a:lumMod val="65000"/>
                    <a:lumOff val="35000"/>
                  </a:schemeClr>
                </a:solidFill>
                <a:effectLst/>
                <a:latin typeface="Calibri" panose="020F0502020204030204" pitchFamily="34" charset="0"/>
              </a:rPr>
              <a:t> </a:t>
            </a:r>
            <a:endParaRPr lang="en-GB" sz="10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100" kern="1400" dirty="0">
                <a:ln>
                  <a:noFill/>
                </a:ln>
                <a:solidFill>
                  <a:schemeClr val="tx1">
                    <a:lumMod val="65000"/>
                    <a:lumOff val="35000"/>
                  </a:schemeClr>
                </a:solidFill>
                <a:effectLst/>
                <a:latin typeface="Calibri" panose="020F0502020204030204" pitchFamily="34" charset="0"/>
              </a:rPr>
              <a:t>If you are unsure that the bursary would reimburse you for an item you would like to purchase, speak to the Sixth Form Office prior to purchasing the item for clarification.</a:t>
            </a:r>
            <a:endParaRPr lang="en-GB" sz="10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100" kern="1400" dirty="0">
                <a:ln>
                  <a:noFill/>
                </a:ln>
                <a:solidFill>
                  <a:schemeClr val="tx1">
                    <a:lumMod val="65000"/>
                    <a:lumOff val="35000"/>
                  </a:schemeClr>
                </a:solidFill>
                <a:effectLst/>
                <a:latin typeface="Calibri" panose="020F0502020204030204" pitchFamily="34" charset="0"/>
              </a:rPr>
              <a:t> </a:t>
            </a:r>
            <a:endParaRPr lang="en-GB" sz="10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100" kern="1400" dirty="0">
                <a:ln>
                  <a:noFill/>
                </a:ln>
                <a:solidFill>
                  <a:schemeClr val="tx1">
                    <a:lumMod val="65000"/>
                    <a:lumOff val="35000"/>
                  </a:schemeClr>
                </a:solidFill>
                <a:effectLst/>
                <a:latin typeface="Calibri" panose="020F0502020204030204" pitchFamily="34" charset="0"/>
              </a:rPr>
              <a:t>Postage– The bursary fund can reimburse postage/ delivery charges for items being reimbursed. This postage reimbursement will be deducted from the reimbursement allocation.</a:t>
            </a:r>
            <a:endParaRPr lang="en-GB" sz="10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100" kern="1400" dirty="0">
                <a:ln>
                  <a:noFill/>
                </a:ln>
                <a:solidFill>
                  <a:schemeClr val="tx1">
                    <a:lumMod val="65000"/>
                    <a:lumOff val="35000"/>
                  </a:schemeClr>
                </a:solidFill>
                <a:effectLst/>
                <a:latin typeface="Calibri" panose="020F0502020204030204" pitchFamily="34" charset="0"/>
              </a:rPr>
              <a:t> </a:t>
            </a:r>
            <a:endParaRPr lang="en-GB" sz="10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100" kern="1400" dirty="0">
                <a:ln>
                  <a:noFill/>
                </a:ln>
                <a:solidFill>
                  <a:schemeClr val="tx1">
                    <a:lumMod val="65000"/>
                    <a:lumOff val="35000"/>
                  </a:schemeClr>
                </a:solidFill>
                <a:effectLst/>
                <a:latin typeface="Calibri" panose="020F0502020204030204" pitchFamily="34" charset="0"/>
              </a:rPr>
              <a:t>If you purchase books/ equipment such as laptops, you must return these once you have finished </a:t>
            </a:r>
            <a:endParaRPr lang="en-GB" sz="10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000" kern="1400" dirty="0">
                <a:ln>
                  <a:noFill/>
                </a:ln>
                <a:solidFill>
                  <a:schemeClr val="tx1">
                    <a:lumMod val="65000"/>
                    <a:lumOff val="35000"/>
                  </a:schemeClr>
                </a:solidFill>
                <a:effectLst/>
                <a:latin typeface="Calibri" panose="020F0502020204030204" pitchFamily="34" charset="0"/>
              </a:rPr>
              <a:t> </a:t>
            </a:r>
            <a:endParaRPr lang="en-GB" sz="1400" kern="1400" dirty="0">
              <a:ln>
                <a:noFill/>
              </a:ln>
              <a:solidFill>
                <a:schemeClr val="tx1">
                  <a:lumMod val="65000"/>
                  <a:lumOff val="35000"/>
                </a:schemeClr>
              </a:solidFill>
              <a:effectLst/>
              <a:latin typeface="Calibri" panose="020F0502020204030204" pitchFamily="34" charset="0"/>
            </a:endParaRPr>
          </a:p>
        </p:txBody>
      </p:sp>
      <p:sp>
        <p:nvSpPr>
          <p:cNvPr id="8" name="TextBox 7">
            <a:extLst>
              <a:ext uri="{FF2B5EF4-FFF2-40B4-BE49-F238E27FC236}">
                <a16:creationId xmlns:a16="http://schemas.microsoft.com/office/drawing/2014/main" id="{70011D93-090B-96CB-B85A-0A967A6080C0}"/>
              </a:ext>
            </a:extLst>
          </p:cNvPr>
          <p:cNvSpPr txBox="1"/>
          <p:nvPr/>
        </p:nvSpPr>
        <p:spPr>
          <a:xfrm>
            <a:off x="8296276" y="1401225"/>
            <a:ext cx="3253293" cy="4154727"/>
          </a:xfrm>
          <a:prstGeom prst="rect">
            <a:avLst/>
          </a:prstGeom>
          <a:noFill/>
        </p:spPr>
        <p:txBody>
          <a:bodyPr wrap="square">
            <a:spAutoFit/>
          </a:bodyPr>
          <a:lstStyle/>
          <a:p>
            <a:pPr marL="0" marR="0" indent="0" algn="l">
              <a:lnSpc>
                <a:spcPct val="119000"/>
              </a:lnSpc>
              <a:spcAft>
                <a:spcPts val="600"/>
              </a:spcAft>
              <a:buNone/>
            </a:pPr>
            <a:r>
              <a:rPr lang="en-GB" sz="1400" b="1" kern="50" dirty="0">
                <a:ln>
                  <a:noFill/>
                </a:ln>
                <a:solidFill>
                  <a:schemeClr val="tx1">
                    <a:lumMod val="65000"/>
                    <a:lumOff val="35000"/>
                  </a:schemeClr>
                </a:solidFill>
                <a:effectLst/>
                <a:latin typeface="Calibri" panose="020F0502020204030204" pitchFamily="34" charset="0"/>
              </a:rPr>
              <a:t>Payment Schedule:</a:t>
            </a: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01/09/2025-19/09/2025</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22/09/2025-10/10/2025</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13/10/2025-14/11/2025</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17/11/2025-05/12/2025</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08/12/2025-09/01/2026</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12/01/2026-30/01/2026</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02/02/2026-27/02/2026</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02/03/2026-20/03/2026</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23/03/2026-24/04/2026</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27/04/2026-15/05/2026</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18/05/2026-12/06/2026 – Last payment for Y13</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15/06/2026-03/07/2026</a:t>
            </a:r>
            <a:endParaRPr lang="en-GB" sz="1200" kern="1400" dirty="0">
              <a:ln>
                <a:noFill/>
              </a:ln>
              <a:solidFill>
                <a:schemeClr val="tx1">
                  <a:lumMod val="65000"/>
                  <a:lumOff val="35000"/>
                </a:schemeClr>
              </a:solidFill>
              <a:effectLst/>
              <a:latin typeface="Calibri" panose="020F0502020204030204" pitchFamily="34" charset="0"/>
            </a:endParaRPr>
          </a:p>
          <a:p>
            <a:pPr marL="0" marR="0" indent="0" algn="l">
              <a:lnSpc>
                <a:spcPct val="119000"/>
              </a:lnSpc>
              <a:spcAft>
                <a:spcPts val="600"/>
              </a:spcAft>
              <a:buNone/>
            </a:pPr>
            <a:r>
              <a:rPr lang="en-GB" sz="1200" kern="50" dirty="0">
                <a:ln>
                  <a:noFill/>
                </a:ln>
                <a:solidFill>
                  <a:schemeClr val="tx1">
                    <a:lumMod val="65000"/>
                    <a:lumOff val="35000"/>
                  </a:schemeClr>
                </a:solidFill>
                <a:effectLst/>
                <a:latin typeface="Calibri" panose="020F0502020204030204" pitchFamily="34" charset="0"/>
              </a:rPr>
              <a:t>06/07/2026-24/07/2026</a:t>
            </a:r>
            <a:endParaRPr lang="en-GB" sz="1200" kern="1400" dirty="0">
              <a:ln>
                <a:noFill/>
              </a:ln>
              <a:solidFill>
                <a:schemeClr val="tx1">
                  <a:lumMod val="65000"/>
                  <a:lumOff val="35000"/>
                </a:schemeClr>
              </a:solidFill>
              <a:effectLst/>
              <a:latin typeface="Calibri" panose="020F0502020204030204" pitchFamily="34" charset="0"/>
            </a:endParaRPr>
          </a:p>
        </p:txBody>
      </p:sp>
      <p:pic>
        <p:nvPicPr>
          <p:cNvPr id="10" name="Picture 9" descr="A calendar and clock with a white background&#10;&#10;AI-generated content may be incorrect.">
            <a:extLst>
              <a:ext uri="{FF2B5EF4-FFF2-40B4-BE49-F238E27FC236}">
                <a16:creationId xmlns:a16="http://schemas.microsoft.com/office/drawing/2014/main" id="{8FB73E47-8BA0-59CD-F6C8-160F2256F2C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49369" y="2055813"/>
            <a:ext cx="1600200" cy="2263367"/>
          </a:xfrm>
          <a:prstGeom prst="rect">
            <a:avLst/>
          </a:prstGeom>
        </p:spPr>
      </p:pic>
      <p:sp>
        <p:nvSpPr>
          <p:cNvPr id="18" name="TextBox 17">
            <a:extLst>
              <a:ext uri="{FF2B5EF4-FFF2-40B4-BE49-F238E27FC236}">
                <a16:creationId xmlns:a16="http://schemas.microsoft.com/office/drawing/2014/main" id="{5C6BBE67-8BE8-5879-D270-0418BE677552}"/>
              </a:ext>
            </a:extLst>
          </p:cNvPr>
          <p:cNvSpPr txBox="1"/>
          <p:nvPr/>
        </p:nvSpPr>
        <p:spPr>
          <a:xfrm>
            <a:off x="1546343" y="1498626"/>
            <a:ext cx="6253162" cy="1550424"/>
          </a:xfrm>
          <a:prstGeom prst="rect">
            <a:avLst/>
          </a:prstGeom>
          <a:noFill/>
        </p:spPr>
        <p:txBody>
          <a:bodyPr wrap="square">
            <a:spAutoFit/>
          </a:bodyPr>
          <a:lstStyle/>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Payments are made to students </a:t>
            </a:r>
            <a:r>
              <a:rPr lang="en-GB" sz="1200" u="sng" kern="1400" dirty="0">
                <a:ln>
                  <a:noFill/>
                </a:ln>
                <a:solidFill>
                  <a:schemeClr val="tx1">
                    <a:lumMod val="65000"/>
                    <a:lumOff val="35000"/>
                  </a:schemeClr>
                </a:solidFill>
                <a:effectLst/>
                <a:latin typeface="Calibri" panose="020F0502020204030204" pitchFamily="34" charset="0"/>
              </a:rPr>
              <a:t>only</a:t>
            </a:r>
            <a:r>
              <a:rPr lang="en-GB" sz="1200" kern="1400" dirty="0">
                <a:ln>
                  <a:noFill/>
                </a:ln>
                <a:solidFill>
                  <a:schemeClr val="tx1">
                    <a:lumMod val="65000"/>
                    <a:lumOff val="35000"/>
                  </a:schemeClr>
                </a:solidFill>
                <a:effectLst/>
                <a:latin typeface="Calibri" panose="020F0502020204030204" pitchFamily="34" charset="0"/>
              </a:rPr>
              <a:t>, not a third party.  Payments are made by BACS (direct to the bank) so it is important students have their own bank account set up and complete the BACS section of the application form.</a:t>
            </a:r>
          </a:p>
          <a:p>
            <a:pPr marL="0" marR="0" indent="0" algn="ctr">
              <a:lnSpc>
                <a:spcPct val="119000"/>
              </a:lnSpc>
              <a:spcAft>
                <a:spcPts val="600"/>
              </a:spcAft>
              <a:buNone/>
            </a:pPr>
            <a:endParaRPr lang="en-GB" sz="12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The bursary is split into two sections– Regular payment every 3 weeks &amp; Reimbursement. (Term time only) </a:t>
            </a:r>
            <a:r>
              <a:rPr lang="en-GB" sz="1200" b="1" kern="1400" dirty="0">
                <a:ln>
                  <a:noFill/>
                </a:ln>
                <a:solidFill>
                  <a:schemeClr val="tx1">
                    <a:lumMod val="65000"/>
                    <a:lumOff val="35000"/>
                  </a:schemeClr>
                </a:solidFill>
                <a:effectLst/>
                <a:latin typeface="Calibri" panose="020F0502020204030204" pitchFamily="34" charset="0"/>
              </a:rPr>
              <a:t> </a:t>
            </a:r>
          </a:p>
        </p:txBody>
      </p:sp>
    </p:spTree>
    <p:extLst>
      <p:ext uri="{BB962C8B-B14F-4D97-AF65-F5344CB8AC3E}">
        <p14:creationId xmlns:p14="http://schemas.microsoft.com/office/powerpoint/2010/main" val="2109665038"/>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6988C0-6FB3-055B-B4D8-70730B73C8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CCECB2-129D-BA1C-1CAF-F1AC24E93C1A}"/>
              </a:ext>
            </a:extLst>
          </p:cNvPr>
          <p:cNvSpPr>
            <a:spLocks noGrp="1"/>
          </p:cNvSpPr>
          <p:nvPr>
            <p:ph type="title"/>
          </p:nvPr>
        </p:nvSpPr>
        <p:spPr/>
        <p:txBody>
          <a:bodyPr/>
          <a:lstStyle/>
          <a:p>
            <a:pPr algn="ctr"/>
            <a:r>
              <a:rPr lang="en-GB" b="1" dirty="0">
                <a:solidFill>
                  <a:schemeClr val="tx1">
                    <a:lumMod val="65000"/>
                    <a:lumOff val="35000"/>
                  </a:schemeClr>
                </a:solidFill>
              </a:rPr>
              <a:t>Assessment &amp; Payment</a:t>
            </a:r>
            <a:endParaRPr lang="en-GB" dirty="0"/>
          </a:p>
        </p:txBody>
      </p:sp>
      <p:sp>
        <p:nvSpPr>
          <p:cNvPr id="25" name="AutoShape 2">
            <a:extLst>
              <a:ext uri="{FF2B5EF4-FFF2-40B4-BE49-F238E27FC236}">
                <a16:creationId xmlns:a16="http://schemas.microsoft.com/office/drawing/2014/main" id="{F4A43946-A54E-D966-6D3A-37BD426988A4}"/>
              </a:ext>
            </a:extLst>
          </p:cNvPr>
          <p:cNvSpPr>
            <a:spLocks noChangeArrowheads="1"/>
          </p:cNvSpPr>
          <p:nvPr/>
        </p:nvSpPr>
        <p:spPr bwMode="auto">
          <a:xfrm rot="5400000">
            <a:off x="5859090" y="-6038243"/>
            <a:ext cx="431800" cy="12508287"/>
          </a:xfrm>
          <a:prstGeom prst="homePlate">
            <a:avLst>
              <a:gd name="adj" fmla="val 25000"/>
            </a:avLst>
          </a:prstGeom>
          <a:solidFill>
            <a:srgbClr val="56328D"/>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5" name="TextBox 4">
            <a:extLst>
              <a:ext uri="{FF2B5EF4-FFF2-40B4-BE49-F238E27FC236}">
                <a16:creationId xmlns:a16="http://schemas.microsoft.com/office/drawing/2014/main" id="{20AEA0B5-23F1-0092-3274-A5BA55732F7D}"/>
              </a:ext>
            </a:extLst>
          </p:cNvPr>
          <p:cNvSpPr txBox="1"/>
          <p:nvPr/>
        </p:nvSpPr>
        <p:spPr>
          <a:xfrm>
            <a:off x="1876425" y="3366541"/>
            <a:ext cx="8439150" cy="1881284"/>
          </a:xfrm>
          <a:prstGeom prst="rect">
            <a:avLst/>
          </a:prstGeom>
          <a:noFill/>
        </p:spPr>
        <p:txBody>
          <a:bodyPr wrap="square">
            <a:spAutoFit/>
          </a:bodyPr>
          <a:lstStyle/>
          <a:p>
            <a:pPr marL="0" marR="0" indent="0" algn="ctr">
              <a:lnSpc>
                <a:spcPct val="119000"/>
              </a:lnSpc>
              <a:spcAft>
                <a:spcPts val="600"/>
              </a:spcAft>
              <a:buNone/>
            </a:pPr>
            <a:r>
              <a:rPr lang="en-GB" sz="1200" kern="1400" dirty="0">
                <a:ln>
                  <a:noFill/>
                </a:ln>
                <a:solidFill>
                  <a:srgbClr val="000000"/>
                </a:solidFill>
                <a:effectLst/>
                <a:latin typeface="Calibri" panose="020F0502020204030204" pitchFamily="34" charset="0"/>
              </a:rPr>
              <a:t> </a:t>
            </a:r>
            <a:r>
              <a:rPr lang="en-GB" sz="1200" kern="1400" dirty="0">
                <a:ln>
                  <a:noFill/>
                </a:ln>
                <a:solidFill>
                  <a:schemeClr val="tx1">
                    <a:lumMod val="65000"/>
                    <a:lumOff val="35000"/>
                  </a:schemeClr>
                </a:solidFill>
                <a:effectLst/>
                <a:latin typeface="Calibri" panose="020F0502020204030204" pitchFamily="34" charset="0"/>
              </a:rPr>
              <a:t>Please log onto Arbor to view your data. Attendance certificates can be produced should you require additional information based on your attendance.  </a:t>
            </a:r>
          </a:p>
          <a:p>
            <a:pPr marL="0" marR="0" indent="0" algn="ctr">
              <a:lnSpc>
                <a:spcPct val="119000"/>
              </a:lnSpc>
              <a:spcAft>
                <a:spcPts val="600"/>
              </a:spcAft>
              <a:buNone/>
            </a:pPr>
            <a:r>
              <a:rPr lang="en-GB" sz="1200" kern="1400" dirty="0">
                <a:ln>
                  <a:noFill/>
                </a:ln>
                <a:solidFill>
                  <a:srgbClr val="000000"/>
                </a:solidFill>
                <a:effectLst/>
                <a:latin typeface="Calibri" panose="020F0502020204030204" pitchFamily="34" charset="0"/>
              </a:rPr>
              <a:t> </a:t>
            </a:r>
          </a:p>
          <a:p>
            <a:pPr marL="0" marR="0" indent="0" algn="ctr">
              <a:lnSpc>
                <a:spcPct val="119000"/>
              </a:lnSpc>
              <a:spcAft>
                <a:spcPts val="600"/>
              </a:spcAft>
              <a:buNone/>
            </a:pPr>
            <a:r>
              <a:rPr lang="en-GB" sz="1200" kern="1400" dirty="0">
                <a:ln>
                  <a:noFill/>
                </a:ln>
                <a:solidFill>
                  <a:srgbClr val="00B050"/>
                </a:solidFill>
                <a:effectLst/>
                <a:latin typeface="Calibri" panose="020F0502020204030204" pitchFamily="34" charset="0"/>
              </a:rPr>
              <a:t>If a student fails to meet the three weekly assessment criteria for a full term, the student </a:t>
            </a:r>
            <a:r>
              <a:rPr lang="en-GB" sz="1200" kern="1400" dirty="0">
                <a:ln>
                  <a:noFill/>
                </a:ln>
                <a:solidFill>
                  <a:srgbClr val="FF0000"/>
                </a:solidFill>
                <a:effectLst/>
                <a:latin typeface="Calibri" panose="020F0502020204030204" pitchFamily="34" charset="0"/>
              </a:rPr>
              <a:t>will not be entitled to those funds and will not receive back pay</a:t>
            </a:r>
            <a:r>
              <a:rPr lang="en-GB" sz="1200" kern="1400" dirty="0">
                <a:ln>
                  <a:noFill/>
                </a:ln>
                <a:solidFill>
                  <a:srgbClr val="00B050"/>
                </a:solidFill>
                <a:effectLst/>
                <a:latin typeface="Calibri" panose="020F0502020204030204" pitchFamily="34" charset="0"/>
              </a:rPr>
              <a:t>. </a:t>
            </a:r>
            <a:r>
              <a:rPr lang="en-GB" sz="1200" kern="1400" dirty="0">
                <a:ln>
                  <a:noFill/>
                </a:ln>
                <a:solidFill>
                  <a:schemeClr val="tx1">
                    <a:lumMod val="65000"/>
                    <a:lumOff val="35000"/>
                  </a:schemeClr>
                </a:solidFill>
                <a:effectLst/>
                <a:latin typeface="Calibri" panose="020F0502020204030204" pitchFamily="34" charset="0"/>
              </a:rPr>
              <a:t>You will receive a forfeit email if you have not successfully attended your lessons throughout the 3 weekly period and your new assessment will restart for the following 3 weeks. </a:t>
            </a:r>
          </a:p>
          <a:p>
            <a:pPr marL="0" marR="0" indent="0" algn="l">
              <a:lnSpc>
                <a:spcPct val="119000"/>
              </a:lnSpc>
              <a:spcAft>
                <a:spcPts val="600"/>
              </a:spcAft>
              <a:buNone/>
            </a:pPr>
            <a:r>
              <a:rPr lang="en-GB" sz="1400" kern="1400" dirty="0">
                <a:ln>
                  <a:noFill/>
                </a:ln>
                <a:solidFill>
                  <a:srgbClr val="000000"/>
                </a:solidFill>
                <a:effectLst/>
                <a:latin typeface="Calibri" panose="020F0502020204030204" pitchFamily="34" charset="0"/>
              </a:rPr>
              <a:t> </a:t>
            </a:r>
          </a:p>
        </p:txBody>
      </p:sp>
      <p:pic>
        <p:nvPicPr>
          <p:cNvPr id="6" name="Picture 5" descr="A purple file folder with a piece of paper&#10;&#10;AI-generated content may be incorrect.">
            <a:extLst>
              <a:ext uri="{FF2B5EF4-FFF2-40B4-BE49-F238E27FC236}">
                <a16:creationId xmlns:a16="http://schemas.microsoft.com/office/drawing/2014/main" id="{A142880C-5D02-FA3A-9C9C-95349DF24FB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01225" y="616203"/>
            <a:ext cx="1128903" cy="1596751"/>
          </a:xfrm>
          <a:prstGeom prst="rect">
            <a:avLst/>
          </a:prstGeom>
        </p:spPr>
      </p:pic>
      <p:pic>
        <p:nvPicPr>
          <p:cNvPr id="15" name="Picture 14" descr="A hand holding money&#10;&#10;AI-generated content may be incorrect.">
            <a:extLst>
              <a:ext uri="{FF2B5EF4-FFF2-40B4-BE49-F238E27FC236}">
                <a16:creationId xmlns:a16="http://schemas.microsoft.com/office/drawing/2014/main" id="{DA30E63B-306C-E374-F869-40C5D38D244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862821" y="616202"/>
            <a:ext cx="1128904" cy="1596752"/>
          </a:xfrm>
          <a:prstGeom prst="rect">
            <a:avLst/>
          </a:prstGeom>
        </p:spPr>
      </p:pic>
      <p:sp>
        <p:nvSpPr>
          <p:cNvPr id="17" name="TextBox 16">
            <a:extLst>
              <a:ext uri="{FF2B5EF4-FFF2-40B4-BE49-F238E27FC236}">
                <a16:creationId xmlns:a16="http://schemas.microsoft.com/office/drawing/2014/main" id="{874122FC-01A8-CB59-BC8C-223DCDA564DD}"/>
              </a:ext>
            </a:extLst>
          </p:cNvPr>
          <p:cNvSpPr txBox="1"/>
          <p:nvPr/>
        </p:nvSpPr>
        <p:spPr>
          <a:xfrm>
            <a:off x="1756220" y="1875089"/>
            <a:ext cx="8679560" cy="1433341"/>
          </a:xfrm>
          <a:prstGeom prst="rect">
            <a:avLst/>
          </a:prstGeom>
          <a:noFill/>
        </p:spPr>
        <p:txBody>
          <a:bodyPr wrap="square">
            <a:spAutoFit/>
          </a:bodyPr>
          <a:lstStyle/>
          <a:p>
            <a:pPr marL="0" marR="57150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In order to make payments to students we need to assess the following criteria:</a:t>
            </a:r>
          </a:p>
          <a:p>
            <a:pPr marL="0" marR="571500" indent="0" algn="ctr">
              <a:lnSpc>
                <a:spcPct val="119000"/>
              </a:lnSpc>
              <a:spcAft>
                <a:spcPts val="600"/>
              </a:spcAft>
              <a:buNone/>
            </a:pPr>
            <a:endParaRPr lang="en-GB" sz="1200" kern="1400" dirty="0">
              <a:ln>
                <a:noFill/>
              </a:ln>
              <a:solidFill>
                <a:schemeClr val="tx1">
                  <a:lumMod val="65000"/>
                  <a:lumOff val="35000"/>
                </a:schemeClr>
              </a:solidFill>
              <a:effectLst/>
              <a:latin typeface="Calibri" panose="020F0502020204030204" pitchFamily="34" charset="0"/>
            </a:endParaRPr>
          </a:p>
          <a:p>
            <a:pPr marL="0" marR="0" indent="0" algn="ctr">
              <a:lnSpc>
                <a:spcPct val="119000"/>
              </a:lnSpc>
              <a:spcAft>
                <a:spcPts val="600"/>
              </a:spcAft>
              <a:buNone/>
            </a:pPr>
            <a:r>
              <a:rPr lang="en-GB" sz="1200" kern="1400" dirty="0">
                <a:ln>
                  <a:noFill/>
                </a:ln>
                <a:solidFill>
                  <a:schemeClr val="tx1">
                    <a:lumMod val="65000"/>
                    <a:lumOff val="35000"/>
                  </a:schemeClr>
                </a:solidFill>
                <a:effectLst/>
                <a:latin typeface="Calibri" panose="020F0502020204030204" pitchFamily="34" charset="0"/>
              </a:rPr>
              <a:t>We use attendance data and ATL data from a three-week period (</a:t>
            </a:r>
            <a:r>
              <a:rPr lang="en-GB" sz="1200" kern="1400" dirty="0">
                <a:solidFill>
                  <a:schemeClr val="tx1">
                    <a:lumMod val="65000"/>
                    <a:lumOff val="35000"/>
                  </a:schemeClr>
                </a:solidFill>
                <a:latin typeface="Calibri" panose="020F0502020204030204" pitchFamily="34" charset="0"/>
              </a:rPr>
              <a:t>from the last slide</a:t>
            </a:r>
            <a:r>
              <a:rPr lang="en-GB" sz="1200" kern="1400" dirty="0">
                <a:ln>
                  <a:noFill/>
                </a:ln>
                <a:solidFill>
                  <a:schemeClr val="tx1">
                    <a:lumMod val="65000"/>
                    <a:lumOff val="35000"/>
                  </a:schemeClr>
                </a:solidFill>
                <a:effectLst/>
                <a:latin typeface="Calibri" panose="020F0502020204030204" pitchFamily="34" charset="0"/>
              </a:rPr>
              <a:t>). The student’s attendance must be at least </a:t>
            </a:r>
            <a:r>
              <a:rPr lang="en-GB" sz="1200" kern="1400" dirty="0">
                <a:ln>
                  <a:noFill/>
                </a:ln>
                <a:solidFill>
                  <a:srgbClr val="00B050"/>
                </a:solidFill>
                <a:effectLst/>
                <a:latin typeface="Calibri" panose="020F0502020204030204" pitchFamily="34" charset="0"/>
              </a:rPr>
              <a:t>90%</a:t>
            </a:r>
            <a:r>
              <a:rPr lang="en-GB" sz="1200" kern="1400" dirty="0">
                <a:ln>
                  <a:noFill/>
                </a:ln>
                <a:solidFill>
                  <a:srgbClr val="000000"/>
                </a:solidFill>
                <a:effectLst/>
                <a:latin typeface="Calibri" panose="020F0502020204030204" pitchFamily="34" charset="0"/>
              </a:rPr>
              <a:t>, </a:t>
            </a:r>
            <a:r>
              <a:rPr lang="en-GB" sz="1200" kern="1400" dirty="0">
                <a:ln>
                  <a:noFill/>
                </a:ln>
                <a:solidFill>
                  <a:schemeClr val="tx1">
                    <a:lumMod val="65000"/>
                    <a:lumOff val="35000"/>
                  </a:schemeClr>
                </a:solidFill>
                <a:effectLst/>
                <a:latin typeface="Calibri" panose="020F0502020204030204" pitchFamily="34" charset="0"/>
              </a:rPr>
              <a:t>ATL grades in all subjects should be ‘engaged’ or above or showing significant improvement, students must meet their homework and coursework deadlines and be adhering to all aspects of the learner agreement</a:t>
            </a:r>
            <a:r>
              <a:rPr lang="en-GB" sz="1800" kern="1400" dirty="0">
                <a:ln>
                  <a:noFill/>
                </a:ln>
                <a:solidFill>
                  <a:schemeClr val="tx1">
                    <a:lumMod val="65000"/>
                    <a:lumOff val="35000"/>
                  </a:schemeClr>
                </a:solidFill>
                <a:effectLst/>
                <a:latin typeface="Calibri" panose="020F0502020204030204" pitchFamily="34" charset="0"/>
              </a:rPr>
              <a:t>.</a:t>
            </a:r>
          </a:p>
        </p:txBody>
      </p:sp>
    </p:spTree>
    <p:extLst>
      <p:ext uri="{BB962C8B-B14F-4D97-AF65-F5344CB8AC3E}">
        <p14:creationId xmlns:p14="http://schemas.microsoft.com/office/powerpoint/2010/main" val="279777806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par>
                                <p:cTn id="11" presetID="10"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fade">
                                      <p:cBhvr>
                                        <p:cTn id="13" dur="500"/>
                                        <p:tgtEl>
                                          <p:spTgt spid="15"/>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65250-991C-91B4-E1A7-8168630537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9B41E9-CA95-9649-9AE5-92F2BADD4146}"/>
              </a:ext>
            </a:extLst>
          </p:cNvPr>
          <p:cNvSpPr>
            <a:spLocks noGrp="1"/>
          </p:cNvSpPr>
          <p:nvPr>
            <p:ph type="title"/>
          </p:nvPr>
        </p:nvSpPr>
        <p:spPr/>
        <p:txBody>
          <a:bodyPr/>
          <a:lstStyle/>
          <a:p>
            <a:pPr algn="ctr"/>
            <a:r>
              <a:rPr lang="en-GB" b="1" dirty="0">
                <a:solidFill>
                  <a:schemeClr val="tx1">
                    <a:lumMod val="65000"/>
                    <a:lumOff val="35000"/>
                  </a:schemeClr>
                </a:solidFill>
              </a:rPr>
              <a:t>How to appeal against any decision </a:t>
            </a:r>
            <a:endParaRPr lang="en-GB" dirty="0"/>
          </a:p>
        </p:txBody>
      </p:sp>
      <p:sp>
        <p:nvSpPr>
          <p:cNvPr id="25" name="AutoShape 2">
            <a:extLst>
              <a:ext uri="{FF2B5EF4-FFF2-40B4-BE49-F238E27FC236}">
                <a16:creationId xmlns:a16="http://schemas.microsoft.com/office/drawing/2014/main" id="{E930239D-A8EE-4ADA-C7ED-DB73759D8A75}"/>
              </a:ext>
            </a:extLst>
          </p:cNvPr>
          <p:cNvSpPr>
            <a:spLocks noChangeArrowheads="1"/>
          </p:cNvSpPr>
          <p:nvPr/>
        </p:nvSpPr>
        <p:spPr bwMode="auto">
          <a:xfrm rot="5400000">
            <a:off x="5859090" y="-6038243"/>
            <a:ext cx="431800" cy="12508287"/>
          </a:xfrm>
          <a:prstGeom prst="homePlate">
            <a:avLst>
              <a:gd name="adj" fmla="val 25000"/>
            </a:avLst>
          </a:prstGeom>
          <a:solidFill>
            <a:srgbClr val="56328D"/>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5" name="TextBox 4">
            <a:extLst>
              <a:ext uri="{FF2B5EF4-FFF2-40B4-BE49-F238E27FC236}">
                <a16:creationId xmlns:a16="http://schemas.microsoft.com/office/drawing/2014/main" id="{241EA48D-DE66-93D9-A788-F4B92EED3BA2}"/>
              </a:ext>
            </a:extLst>
          </p:cNvPr>
          <p:cNvSpPr txBox="1"/>
          <p:nvPr/>
        </p:nvSpPr>
        <p:spPr>
          <a:xfrm>
            <a:off x="1329928" y="3558187"/>
            <a:ext cx="9532144" cy="1590500"/>
          </a:xfrm>
          <a:prstGeom prst="rect">
            <a:avLst/>
          </a:prstGeom>
          <a:noFill/>
        </p:spPr>
        <p:txBody>
          <a:bodyPr wrap="square">
            <a:spAutoFit/>
          </a:bodyPr>
          <a:lstStyle/>
          <a:p>
            <a:pPr algn="ctr"/>
            <a:r>
              <a:rPr lang="en-GB" sz="1200" b="1" dirty="0">
                <a:solidFill>
                  <a:schemeClr val="tx1">
                    <a:lumMod val="65000"/>
                    <a:lumOff val="35000"/>
                  </a:schemeClr>
                </a:solidFill>
              </a:rPr>
              <a:t> </a:t>
            </a:r>
            <a:r>
              <a:rPr lang="en-GB" sz="1200" b="1" u="sng" dirty="0">
                <a:solidFill>
                  <a:schemeClr val="tx1">
                    <a:lumMod val="65000"/>
                    <a:lumOff val="35000"/>
                  </a:schemeClr>
                </a:solidFill>
              </a:rPr>
              <a:t>General Data Protection Regulations</a:t>
            </a:r>
          </a:p>
          <a:p>
            <a:pPr algn="ctr"/>
            <a:endParaRPr lang="en-GB" sz="1200" dirty="0">
              <a:solidFill>
                <a:schemeClr val="tx1">
                  <a:lumMod val="65000"/>
                  <a:lumOff val="35000"/>
                </a:schemeClr>
              </a:solidFill>
            </a:endParaRPr>
          </a:p>
          <a:p>
            <a:pPr algn="ctr"/>
            <a:r>
              <a:rPr lang="en-GB" sz="1200" dirty="0">
                <a:solidFill>
                  <a:schemeClr val="tx1">
                    <a:lumMod val="65000"/>
                    <a:lumOff val="35000"/>
                  </a:schemeClr>
                </a:solidFill>
              </a:rPr>
              <a:t>All supporting evidence will be used to assess whether your child is eligible for the 16-19 bursary. Information is kept confidential and secure subject to the Data Protection Act 2018. Data will only be shared with staff who assess the 16-19 bursary fund and will also be shown to auditors. All evidence will be kept on file for seven years in line with our finance retention schedule. You may see, at any reasonable time, the information kept about you and should correct information that is wrong or misleading. </a:t>
            </a:r>
          </a:p>
          <a:p>
            <a:pPr algn="ctr"/>
            <a:r>
              <a:rPr lang="en-GB" sz="1200" dirty="0"/>
              <a:t> </a:t>
            </a:r>
          </a:p>
          <a:p>
            <a:pPr marL="0" marR="0" indent="0" algn="ctr">
              <a:lnSpc>
                <a:spcPct val="119000"/>
              </a:lnSpc>
              <a:spcAft>
                <a:spcPts val="600"/>
              </a:spcAft>
              <a:buNone/>
            </a:pPr>
            <a:r>
              <a:rPr lang="en-GB" sz="1200" kern="1400" dirty="0">
                <a:ln>
                  <a:noFill/>
                </a:ln>
                <a:solidFill>
                  <a:srgbClr val="000000"/>
                </a:solidFill>
                <a:effectLst/>
              </a:rPr>
              <a:t> </a:t>
            </a:r>
          </a:p>
        </p:txBody>
      </p:sp>
      <p:pic>
        <p:nvPicPr>
          <p:cNvPr id="9" name="Picture 8" descr="A gavel hitting a sound block&#10;&#10;AI-generated content may be incorrect.">
            <a:extLst>
              <a:ext uri="{FF2B5EF4-FFF2-40B4-BE49-F238E27FC236}">
                <a16:creationId xmlns:a16="http://schemas.microsoft.com/office/drawing/2014/main" id="{12A19F01-0731-5C63-BC7E-745CE6F8C8CD}"/>
              </a:ext>
            </a:extLst>
          </p:cNvPr>
          <p:cNvPicPr>
            <a:picLocks noChangeAspect="1"/>
          </p:cNvPicPr>
          <p:nvPr/>
        </p:nvPicPr>
        <p:blipFill>
          <a:blip r:embed="rId2" cstate="print">
            <a:extLst>
              <a:ext uri="{BEBA8EAE-BF5A-486C-A8C5-ECC9F3942E4B}">
                <a14:imgProps xmlns:a14="http://schemas.microsoft.com/office/drawing/2010/main">
                  <a14:imgLayer r:embed="rId3">
                    <a14:imgEffect>
                      <a14:backgroundRemoval t="10000" b="90000" l="4950" r="89958">
                        <a14:foregroundMark x1="11174" y1="74800" x2="70438" y2="78500"/>
                        <a14:foregroundMark x1="70438" y1="78500" x2="90382" y2="50200"/>
                        <a14:foregroundMark x1="90382" y1="50200" x2="83734" y2="23200"/>
                        <a14:foregroundMark x1="83734" y1="23200" x2="51202" y2="20900"/>
                        <a14:foregroundMark x1="51202" y1="20900" x2="16407" y2="29700"/>
                        <a14:foregroundMark x1="16407" y1="29700" x2="4950" y2="51400"/>
                        <a14:foregroundMark x1="4950" y1="51400" x2="10042" y2="74300"/>
                        <a14:foregroundMark x1="10042" y1="74300" x2="14427" y2="76100"/>
                        <a14:foregroundMark x1="18246" y1="69900" x2="42433" y2="52000"/>
                        <a14:foregroundMark x1="42433" y1="52000" x2="39604" y2="74800"/>
                        <a14:foregroundMark x1="44696" y1="70300" x2="55446" y2="73400"/>
                        <a14:foregroundMark x1="56719" y1="71200" x2="78218" y2="54500"/>
                        <a14:foregroundMark x1="78218" y1="54500" x2="51627" y2="69200"/>
                        <a14:foregroundMark x1="51627" y1="69200" x2="65488" y2="78800"/>
                        <a14:foregroundMark x1="35926" y1="60100" x2="53465" y2="39200"/>
                        <a14:foregroundMark x1="53465" y1="39200" x2="8204" y2="41600"/>
                        <a14:foregroundMark x1="8204" y1="41600" x2="27157" y2="66600"/>
                        <a14:foregroundMark x1="27157" y1="66600" x2="42150" y2="66800"/>
                        <a14:foregroundMark x1="24470" y1="56500" x2="55304" y2="47300"/>
                        <a14:foregroundMark x1="55304" y1="47300" x2="23197" y2="52500"/>
                        <a14:foregroundMark x1="30835" y1="54300" x2="25177" y2="52900"/>
                        <a14:foregroundMark x1="28289" y1="54700" x2="15700" y2="54300"/>
                        <a14:foregroundMark x1="25743" y1="50700" x2="56011" y2="27700"/>
                        <a14:foregroundMark x1="56011" y1="27700" x2="82744" y2="52400"/>
                        <a14:foregroundMark x1="82744" y1="52400" x2="48091" y2="61600"/>
                        <a14:foregroundMark x1="48091" y1="61600" x2="14851" y2="50900"/>
                        <a14:foregroundMark x1="14851" y1="50900" x2="35926" y2="46200"/>
                        <a14:foregroundMark x1="19378" y1="44400" x2="35219" y2="50700"/>
                        <a14:foregroundMark x1="11174" y1="45800" x2="42857" y2="32800"/>
                        <a14:foregroundMark x1="42857" y1="32800" x2="40877" y2="53400"/>
                      </a14:backgroundRemoval>
                    </a14:imgEffect>
                  </a14:imgLayer>
                </a14:imgProps>
              </a:ext>
              <a:ext uri="{28A0092B-C50C-407E-A947-70E740481C1C}">
                <a14:useLocalDpi xmlns:a14="http://schemas.microsoft.com/office/drawing/2010/main" val="0"/>
              </a:ext>
            </a:extLst>
          </a:blip>
          <a:stretch>
            <a:fillRect/>
          </a:stretch>
        </p:blipFill>
        <p:spPr>
          <a:xfrm>
            <a:off x="5402844" y="4267200"/>
            <a:ext cx="1733830" cy="2452374"/>
          </a:xfrm>
          <a:prstGeom prst="rect">
            <a:avLst/>
          </a:prstGeom>
        </p:spPr>
      </p:pic>
      <p:sp>
        <p:nvSpPr>
          <p:cNvPr id="12" name="TextBox 11">
            <a:extLst>
              <a:ext uri="{FF2B5EF4-FFF2-40B4-BE49-F238E27FC236}">
                <a16:creationId xmlns:a16="http://schemas.microsoft.com/office/drawing/2014/main" id="{32B9BC15-F37C-941D-6E41-FC2BF5E569CA}"/>
              </a:ext>
            </a:extLst>
          </p:cNvPr>
          <p:cNvSpPr txBox="1"/>
          <p:nvPr/>
        </p:nvSpPr>
        <p:spPr>
          <a:xfrm>
            <a:off x="1498996" y="1568704"/>
            <a:ext cx="9194007" cy="830997"/>
          </a:xfrm>
          <a:prstGeom prst="rect">
            <a:avLst/>
          </a:prstGeom>
          <a:noFill/>
        </p:spPr>
        <p:txBody>
          <a:bodyPr wrap="square">
            <a:spAutoFit/>
          </a:bodyPr>
          <a:lstStyle/>
          <a:p>
            <a:pPr algn="ctr"/>
            <a:r>
              <a:rPr lang="en-GB" sz="1200" b="1" u="sng" dirty="0">
                <a:solidFill>
                  <a:schemeClr val="tx1">
                    <a:lumMod val="65000"/>
                    <a:lumOff val="35000"/>
                  </a:schemeClr>
                </a:solidFill>
              </a:rPr>
              <a:t>Appeals</a:t>
            </a:r>
          </a:p>
          <a:p>
            <a:pPr algn="ctr"/>
            <a:endParaRPr lang="en-GB" sz="1200" dirty="0">
              <a:solidFill>
                <a:schemeClr val="tx1">
                  <a:lumMod val="65000"/>
                  <a:lumOff val="35000"/>
                </a:schemeClr>
              </a:solidFill>
            </a:endParaRPr>
          </a:p>
          <a:p>
            <a:pPr algn="ctr"/>
            <a:r>
              <a:rPr lang="en-GB" sz="1200" dirty="0">
                <a:solidFill>
                  <a:schemeClr val="tx1">
                    <a:lumMod val="65000"/>
                    <a:lumOff val="35000"/>
                  </a:schemeClr>
                </a:solidFill>
              </a:rPr>
              <a:t>If an application has not been approved, and/or you wish to appeal against any decision, this concern should be addressed to the Head of Sixth Form in writing.</a:t>
            </a:r>
          </a:p>
        </p:txBody>
      </p:sp>
      <p:sp>
        <p:nvSpPr>
          <p:cNvPr id="15" name="TextBox 14">
            <a:extLst>
              <a:ext uri="{FF2B5EF4-FFF2-40B4-BE49-F238E27FC236}">
                <a16:creationId xmlns:a16="http://schemas.microsoft.com/office/drawing/2014/main" id="{CE16D602-6BFD-85B5-E671-77E22046B291}"/>
              </a:ext>
            </a:extLst>
          </p:cNvPr>
          <p:cNvSpPr txBox="1"/>
          <p:nvPr/>
        </p:nvSpPr>
        <p:spPr>
          <a:xfrm>
            <a:off x="1072752" y="2471112"/>
            <a:ext cx="10046494" cy="1015663"/>
          </a:xfrm>
          <a:prstGeom prst="rect">
            <a:avLst/>
          </a:prstGeom>
          <a:noFill/>
        </p:spPr>
        <p:txBody>
          <a:bodyPr wrap="square">
            <a:spAutoFit/>
          </a:bodyPr>
          <a:lstStyle/>
          <a:p>
            <a:pPr algn="ctr"/>
            <a:r>
              <a:rPr lang="en-GB" sz="1200" dirty="0">
                <a:solidFill>
                  <a:schemeClr val="tx1">
                    <a:lumMod val="65000"/>
                    <a:lumOff val="35000"/>
                  </a:schemeClr>
                </a:solidFill>
              </a:rPr>
              <a:t> </a:t>
            </a:r>
            <a:r>
              <a:rPr lang="en-GB" sz="1200" b="1" dirty="0">
                <a:solidFill>
                  <a:schemeClr val="tx1">
                    <a:lumMod val="65000"/>
                    <a:lumOff val="35000"/>
                  </a:schemeClr>
                </a:solidFill>
              </a:rPr>
              <a:t>All communications regarding a bursary application and any three weekly payments/reimbursement payments should only be undertaken via the student and the academy, and no third party.</a:t>
            </a:r>
            <a:endParaRPr lang="en-GB" sz="1200" dirty="0">
              <a:solidFill>
                <a:schemeClr val="tx1">
                  <a:lumMod val="65000"/>
                  <a:lumOff val="35000"/>
                </a:schemeClr>
              </a:solidFill>
            </a:endParaRPr>
          </a:p>
          <a:p>
            <a:pPr algn="ctr"/>
            <a:r>
              <a:rPr lang="en-GB" sz="1200" b="1" dirty="0">
                <a:solidFill>
                  <a:schemeClr val="tx1">
                    <a:lumMod val="65000"/>
                    <a:lumOff val="35000"/>
                  </a:schemeClr>
                </a:solidFill>
              </a:rPr>
              <a:t> </a:t>
            </a:r>
            <a:endParaRPr lang="en-GB" sz="1200" dirty="0">
              <a:solidFill>
                <a:schemeClr val="tx1">
                  <a:lumMod val="65000"/>
                  <a:lumOff val="35000"/>
                </a:schemeClr>
              </a:solidFill>
            </a:endParaRPr>
          </a:p>
          <a:p>
            <a:pPr algn="ctr"/>
            <a:r>
              <a:rPr lang="en-GB" sz="1200" b="1" dirty="0">
                <a:solidFill>
                  <a:schemeClr val="tx1">
                    <a:lumMod val="65000"/>
                    <a:lumOff val="35000"/>
                  </a:schemeClr>
                </a:solidFill>
              </a:rPr>
              <a:t>The Head of Sixth Form reserves the right to authorise payments outside of these criteria where there are extenuating circumstances and/or there is clear educational value in releasing the funds. </a:t>
            </a:r>
            <a:endParaRPr lang="en-GB" sz="1200" dirty="0">
              <a:solidFill>
                <a:schemeClr val="tx1">
                  <a:lumMod val="65000"/>
                  <a:lumOff val="35000"/>
                </a:schemeClr>
              </a:solidFill>
            </a:endParaRPr>
          </a:p>
        </p:txBody>
      </p:sp>
    </p:spTree>
    <p:extLst>
      <p:ext uri="{BB962C8B-B14F-4D97-AF65-F5344CB8AC3E}">
        <p14:creationId xmlns:p14="http://schemas.microsoft.com/office/powerpoint/2010/main" val="110503998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5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P spid="1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13950</TotalTime>
  <Words>1760</Words>
  <Application>Microsoft Office PowerPoint</Application>
  <PresentationFormat>Widescreen</PresentationFormat>
  <Paragraphs>137</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16-19 Bursary Fund Guidance</vt:lpstr>
      <vt:lpstr>What does my Bursary cover?</vt:lpstr>
      <vt:lpstr>What does my Bursary cover?</vt:lpstr>
      <vt:lpstr>Application Guidance</vt:lpstr>
      <vt:lpstr>Application Process</vt:lpstr>
      <vt:lpstr>What happens next?</vt:lpstr>
      <vt:lpstr>How are the Bursary Payments made to you?</vt:lpstr>
      <vt:lpstr>Assessment &amp; Payment</vt:lpstr>
      <vt:lpstr>How to appeal against any decision </vt:lpstr>
      <vt:lpstr>End of Presentation</vt:lpstr>
    </vt:vector>
  </TitlesOfParts>
  <Company>Torch Academy Gateway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Stapleton Staff 8924004</dc:creator>
  <cp:lastModifiedBy>Mr T Hall - NES Staff</cp:lastModifiedBy>
  <cp:revision>167</cp:revision>
  <dcterms:created xsi:type="dcterms:W3CDTF">2020-10-10T10:55:16Z</dcterms:created>
  <dcterms:modified xsi:type="dcterms:W3CDTF">2025-07-14T11:01:08Z</dcterms:modified>
</cp:coreProperties>
</file>